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302" r:id="rId3"/>
    <p:sldId id="274" r:id="rId4"/>
    <p:sldId id="271" r:id="rId5"/>
    <p:sldId id="260" r:id="rId6"/>
    <p:sldId id="303" r:id="rId7"/>
    <p:sldId id="258" r:id="rId8"/>
    <p:sldId id="257" r:id="rId9"/>
    <p:sldId id="265" r:id="rId10"/>
    <p:sldId id="304" r:id="rId11"/>
    <p:sldId id="272" r:id="rId12"/>
    <p:sldId id="305" r:id="rId13"/>
    <p:sldId id="267" r:id="rId14"/>
    <p:sldId id="269" r:id="rId15"/>
    <p:sldId id="273" r:id="rId16"/>
    <p:sldId id="266" r:id="rId17"/>
    <p:sldId id="262" r:id="rId18"/>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5"/>
    <p:restoredTop sz="94651"/>
  </p:normalViewPr>
  <p:slideViewPr>
    <p:cSldViewPr snapToGrid="0" snapToObjects="1">
      <p:cViewPr varScale="1">
        <p:scale>
          <a:sx n="105" d="100"/>
          <a:sy n="105" d="100"/>
        </p:scale>
        <p:origin x="152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nl-NL"/>
              <a:t>Klik om stijl te bewerken</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F104389-38FC-5542-9474-AB1AFB841D21}" type="datetimeFigureOut">
              <a:rPr lang="nl-NL" smtClean="0"/>
              <a:t>11-06-19</a:t>
            </a:fld>
            <a:endParaRPr lang="nl-NL"/>
          </a:p>
        </p:txBody>
      </p:sp>
      <p:sp>
        <p:nvSpPr>
          <p:cNvPr id="5" name="Footer Placeholder 4"/>
          <p:cNvSpPr>
            <a:spLocks noGrp="1"/>
          </p:cNvSpPr>
          <p:nvPr>
            <p:ph type="ftr" sz="quarter" idx="11"/>
          </p:nvPr>
        </p:nvSpPr>
        <p:spPr>
          <a:xfrm>
            <a:off x="812805" y="6272785"/>
            <a:ext cx="4745736" cy="365125"/>
          </a:xfrm>
        </p:spPr>
        <p:txBody>
          <a:bodyPr/>
          <a:lstStyle/>
          <a:p>
            <a:endParaRPr lang="nl-NL"/>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A011368E-B669-B74B-94EF-7D2E5F972461}" type="slidenum">
              <a:rPr lang="nl-NL" smtClean="0"/>
              <a:t>‹nr.›</a:t>
            </a:fld>
            <a:endParaRPr lang="nl-NL"/>
          </a:p>
        </p:txBody>
      </p:sp>
    </p:spTree>
    <p:extLst>
      <p:ext uri="{BB962C8B-B14F-4D97-AF65-F5344CB8AC3E}">
        <p14:creationId xmlns:p14="http://schemas.microsoft.com/office/powerpoint/2010/main" val="1490737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a:p>
        </p:txBody>
      </p:sp>
      <p:sp>
        <p:nvSpPr>
          <p:cNvPr id="7" name="Date Placeholder 6"/>
          <p:cNvSpPr>
            <a:spLocks noGrp="1"/>
          </p:cNvSpPr>
          <p:nvPr>
            <p:ph type="dt" sz="half" idx="10"/>
          </p:nvPr>
        </p:nvSpPr>
        <p:spPr/>
        <p:txBody>
          <a:bodyPr/>
          <a:lstStyle/>
          <a:p>
            <a:fld id="{4F104389-38FC-5542-9474-AB1AFB841D21}" type="datetimeFigureOut">
              <a:rPr lang="nl-NL" smtClean="0"/>
              <a:t>11-06-19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011368E-B669-B74B-94EF-7D2E5F972461}" type="slidenum">
              <a:rPr lang="nl-NL" smtClean="0"/>
              <a:t>‹nr.›</a:t>
            </a:fld>
            <a:endParaRPr lang="nl-NL"/>
          </a:p>
        </p:txBody>
      </p:sp>
    </p:spTree>
    <p:extLst>
      <p:ext uri="{BB962C8B-B14F-4D97-AF65-F5344CB8AC3E}">
        <p14:creationId xmlns:p14="http://schemas.microsoft.com/office/powerpoint/2010/main" val="421382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nl-NL"/>
              <a:t>Klik om stijl te bewerken</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4F104389-38FC-5542-9474-AB1AFB841D21}" type="datetimeFigureOut">
              <a:rPr lang="nl-NL" smtClean="0"/>
              <a:t>11-06-19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011368E-B669-B74B-94EF-7D2E5F972461}" type="slidenum">
              <a:rPr lang="nl-NL" smtClean="0"/>
              <a:t>‹nr.›</a:t>
            </a:fld>
            <a:endParaRPr lang="nl-NL"/>
          </a:p>
        </p:txBody>
      </p:sp>
    </p:spTree>
    <p:extLst>
      <p:ext uri="{BB962C8B-B14F-4D97-AF65-F5344CB8AC3E}">
        <p14:creationId xmlns:p14="http://schemas.microsoft.com/office/powerpoint/2010/main" val="1978573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4F104389-38FC-5542-9474-AB1AFB841D21}" type="datetimeFigureOut">
              <a:rPr lang="nl-NL" smtClean="0"/>
              <a:t>11-06-19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011368E-B669-B74B-94EF-7D2E5F972461}" type="slidenum">
              <a:rPr lang="nl-NL" smtClean="0"/>
              <a:t>‹nr.›</a:t>
            </a:fld>
            <a:endParaRPr lang="nl-NL"/>
          </a:p>
        </p:txBody>
      </p:sp>
    </p:spTree>
    <p:extLst>
      <p:ext uri="{BB962C8B-B14F-4D97-AF65-F5344CB8AC3E}">
        <p14:creationId xmlns:p14="http://schemas.microsoft.com/office/powerpoint/2010/main" val="334322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nl-NL"/>
              <a:t>Klik om stijl te bewerken</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4F104389-38FC-5542-9474-AB1AFB841D21}" type="datetimeFigureOut">
              <a:rPr lang="nl-NL" smtClean="0"/>
              <a:t>11-06-19</a:t>
            </a:fld>
            <a:endParaRPr lang="nl-NL"/>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nl-NL"/>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A011368E-B669-B74B-94EF-7D2E5F972461}" type="slidenum">
              <a:rPr lang="nl-NL" smtClean="0"/>
              <a:t>‹nr.›</a:t>
            </a:fld>
            <a:endParaRPr lang="nl-NL"/>
          </a:p>
        </p:txBody>
      </p:sp>
    </p:spTree>
    <p:extLst>
      <p:ext uri="{BB962C8B-B14F-4D97-AF65-F5344CB8AC3E}">
        <p14:creationId xmlns:p14="http://schemas.microsoft.com/office/powerpoint/2010/main" val="3679662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4F104389-38FC-5542-9474-AB1AFB841D21}" type="datetimeFigureOut">
              <a:rPr lang="nl-NL" smtClean="0"/>
              <a:t>11-06-19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011368E-B669-B74B-94EF-7D2E5F972461}" type="slidenum">
              <a:rPr lang="nl-NL" smtClean="0"/>
              <a:t>‹nr.›</a:t>
            </a:fld>
            <a:endParaRPr lang="nl-NL"/>
          </a:p>
        </p:txBody>
      </p:sp>
    </p:spTree>
    <p:extLst>
      <p:ext uri="{BB962C8B-B14F-4D97-AF65-F5344CB8AC3E}">
        <p14:creationId xmlns:p14="http://schemas.microsoft.com/office/powerpoint/2010/main" val="80739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4F104389-38FC-5542-9474-AB1AFB841D21}" type="datetimeFigureOut">
              <a:rPr lang="nl-NL" smtClean="0"/>
              <a:t>11-06-19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011368E-B669-B74B-94EF-7D2E5F972461}" type="slidenum">
              <a:rPr lang="nl-NL" smtClean="0"/>
              <a:t>‹nr.›</a:t>
            </a:fld>
            <a:endParaRPr lang="nl-NL"/>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230839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4F104389-38FC-5542-9474-AB1AFB841D21}" type="datetimeFigureOut">
              <a:rPr lang="nl-NL" smtClean="0"/>
              <a:t>11-06-19</a:t>
            </a:fld>
            <a:endParaRPr lang="nl-NL"/>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nl-NL"/>
          </a:p>
        </p:txBody>
      </p:sp>
      <p:sp>
        <p:nvSpPr>
          <p:cNvPr id="5" name="Slide Number Placeholder 4"/>
          <p:cNvSpPr>
            <a:spLocks noGrp="1"/>
          </p:cNvSpPr>
          <p:nvPr>
            <p:ph type="sldNum" sz="quarter" idx="12"/>
          </p:nvPr>
        </p:nvSpPr>
        <p:spPr/>
        <p:txBody>
          <a:bodyPr/>
          <a:lstStyle/>
          <a:p>
            <a:fld id="{A011368E-B669-B74B-94EF-7D2E5F972461}" type="slidenum">
              <a:rPr lang="nl-NL" smtClean="0"/>
              <a:t>‹nr.›</a:t>
            </a:fld>
            <a:endParaRPr lang="nl-NL"/>
          </a:p>
        </p:txBody>
      </p:sp>
      <p:sp>
        <p:nvSpPr>
          <p:cNvPr id="6" name="Title 5"/>
          <p:cNvSpPr>
            <a:spLocks noGrp="1"/>
          </p:cNvSpPr>
          <p:nvPr>
            <p:ph type="title"/>
          </p:nvPr>
        </p:nvSpPr>
        <p:spPr/>
        <p:txBody>
          <a:bodyPr/>
          <a:lstStyle/>
          <a:p>
            <a:r>
              <a:rPr lang="nl-NL"/>
              <a:t>Klik om stijl te bewerken</a:t>
            </a:r>
            <a:endParaRPr lang="en-US"/>
          </a:p>
        </p:txBody>
      </p:sp>
    </p:spTree>
    <p:extLst>
      <p:ext uri="{BB962C8B-B14F-4D97-AF65-F5344CB8AC3E}">
        <p14:creationId xmlns:p14="http://schemas.microsoft.com/office/powerpoint/2010/main" val="285387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104389-38FC-5542-9474-AB1AFB841D21}" type="datetimeFigureOut">
              <a:rPr lang="nl-NL" smtClean="0"/>
              <a:t>11-06-19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011368E-B669-B74B-94EF-7D2E5F972461}" type="slidenum">
              <a:rPr lang="nl-NL" smtClean="0"/>
              <a:t>‹nr.›</a:t>
            </a:fld>
            <a:endParaRPr lang="nl-NL"/>
          </a:p>
        </p:txBody>
      </p:sp>
    </p:spTree>
    <p:extLst>
      <p:ext uri="{BB962C8B-B14F-4D97-AF65-F5344CB8AC3E}">
        <p14:creationId xmlns:p14="http://schemas.microsoft.com/office/powerpoint/2010/main" val="1545613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nl-NL"/>
              <a:t>Klik om stijl te bewerken</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fld id="{4F104389-38FC-5542-9474-AB1AFB841D21}" type="datetimeFigureOut">
              <a:rPr lang="nl-NL" smtClean="0"/>
              <a:t>11-06-19</a:t>
            </a:fld>
            <a:endParaRPr lang="nl-NL"/>
          </a:p>
        </p:txBody>
      </p:sp>
      <p:sp>
        <p:nvSpPr>
          <p:cNvPr id="10" name="Footer Placeholder 9"/>
          <p:cNvSpPr>
            <a:spLocks noGrp="1"/>
          </p:cNvSpPr>
          <p:nvPr>
            <p:ph type="ftr" sz="quarter" idx="11"/>
          </p:nvPr>
        </p:nvSpPr>
        <p:spPr/>
        <p:txBody>
          <a:bodyPr/>
          <a:lstStyle/>
          <a:p>
            <a:endParaRPr lang="nl-NL"/>
          </a:p>
        </p:txBody>
      </p:sp>
      <p:sp>
        <p:nvSpPr>
          <p:cNvPr id="11" name="Slide Number Placeholder 10"/>
          <p:cNvSpPr>
            <a:spLocks noGrp="1"/>
          </p:cNvSpPr>
          <p:nvPr>
            <p:ph type="sldNum" sz="quarter" idx="12"/>
          </p:nvPr>
        </p:nvSpPr>
        <p:spPr/>
        <p:txBody>
          <a:bodyPr/>
          <a:lstStyle/>
          <a:p>
            <a:fld id="{A011368E-B669-B74B-94EF-7D2E5F972461}" type="slidenum">
              <a:rPr lang="nl-NL" smtClean="0"/>
              <a:t>‹nr.›</a:t>
            </a:fld>
            <a:endParaRPr lang="nl-NL"/>
          </a:p>
        </p:txBody>
      </p:sp>
    </p:spTree>
    <p:extLst>
      <p:ext uri="{BB962C8B-B14F-4D97-AF65-F5344CB8AC3E}">
        <p14:creationId xmlns:p14="http://schemas.microsoft.com/office/powerpoint/2010/main" val="3726683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nl-NL"/>
              <a:t>Klik om stijl te bewerken</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fld id="{4F104389-38FC-5542-9474-AB1AFB841D21}" type="datetimeFigureOut">
              <a:rPr lang="nl-NL" smtClean="0"/>
              <a:t>11-06-19</a:t>
            </a:fld>
            <a:endParaRPr lang="nl-NL"/>
          </a:p>
        </p:txBody>
      </p:sp>
      <p:sp>
        <p:nvSpPr>
          <p:cNvPr id="10" name="Slide Number Placeholder 9"/>
          <p:cNvSpPr>
            <a:spLocks noGrp="1"/>
          </p:cNvSpPr>
          <p:nvPr>
            <p:ph type="sldNum" sz="quarter" idx="12"/>
          </p:nvPr>
        </p:nvSpPr>
        <p:spPr/>
        <p:txBody>
          <a:bodyPr/>
          <a:lstStyle/>
          <a:p>
            <a:fld id="{A011368E-B669-B74B-94EF-7D2E5F972461}" type="slidenum">
              <a:rPr lang="nl-NL" smtClean="0"/>
              <a:t>‹nr.›</a:t>
            </a:fld>
            <a:endParaRPr lang="nl-NL"/>
          </a:p>
        </p:txBody>
      </p:sp>
    </p:spTree>
    <p:extLst>
      <p:ext uri="{BB962C8B-B14F-4D97-AF65-F5344CB8AC3E}">
        <p14:creationId xmlns:p14="http://schemas.microsoft.com/office/powerpoint/2010/main" val="121345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4F104389-38FC-5542-9474-AB1AFB841D21}" type="datetimeFigureOut">
              <a:rPr lang="nl-NL" smtClean="0"/>
              <a:t>11-06-19</a:t>
            </a:fld>
            <a:endParaRPr lang="nl-NL"/>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nl-NL"/>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A011368E-B669-B74B-94EF-7D2E5F972461}" type="slidenum">
              <a:rPr lang="nl-NL" smtClean="0"/>
              <a:t>‹nr.›</a:t>
            </a:fld>
            <a:endParaRPr lang="nl-NL"/>
          </a:p>
        </p:txBody>
      </p:sp>
    </p:spTree>
    <p:extLst>
      <p:ext uri="{BB962C8B-B14F-4D97-AF65-F5344CB8AC3E}">
        <p14:creationId xmlns:p14="http://schemas.microsoft.com/office/powerpoint/2010/main" val="1548188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1L4zKOJLas8" TargetMode="External"/><Relationship Id="rId2" Type="http://schemas.openxmlformats.org/officeDocument/2006/relationships/hyperlink" Target="http://kunstalgemeen.wordpress.com/category/theater/" TargetMode="Externa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hyperlink" Target="http://www.youtube.com/watch?v=eaBcAIR7FHc&amp;feature=relat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hyperlink" Target="https://www.youtube.com/watch?v=nJlEPOzyVC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hyperlink" Target="https://www.youtube.com/watch?v=nJlEPOzyVCY" TargetMode="Externa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3mPQdFB__N8" TargetMode="External"/><Relationship Id="rId2" Type="http://schemas.openxmlformats.org/officeDocument/2006/relationships/hyperlink" Target="https://www.youtube.com/watch?v=m-yX8Lg3pW4"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XWMwjr7j5Xc"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www.youtube.com/watch?v=w3Y7PdPkOFQ&amp;feature=related" TargetMode="Externa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youtube.com/watch?v=mHKqewUDNuM"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02386" y="2149368"/>
            <a:ext cx="7772400" cy="2418492"/>
          </a:xfrm>
        </p:spPr>
        <p:txBody>
          <a:bodyPr>
            <a:normAutofit fontScale="90000"/>
          </a:bodyPr>
          <a:lstStyle/>
          <a:p>
            <a:r>
              <a:rPr lang="nl-NL" b="1" dirty="0"/>
              <a:t>Les 7: THEATER</a:t>
            </a:r>
            <a:br>
              <a:rPr lang="nl-NL" dirty="0"/>
            </a:br>
            <a:br>
              <a:rPr lang="nl-NL" dirty="0"/>
            </a:br>
            <a:endParaRPr lang="nl-NL" dirty="0"/>
          </a:p>
        </p:txBody>
      </p:sp>
      <p:sp>
        <p:nvSpPr>
          <p:cNvPr id="3" name="Subtitel 2"/>
          <p:cNvSpPr>
            <a:spLocks noGrp="1"/>
          </p:cNvSpPr>
          <p:nvPr>
            <p:ph type="subTitle" idx="1"/>
          </p:nvPr>
        </p:nvSpPr>
        <p:spPr>
          <a:xfrm>
            <a:off x="899922" y="3035808"/>
            <a:ext cx="5918454" cy="1069848"/>
          </a:xfrm>
        </p:spPr>
        <p:txBody>
          <a:bodyPr>
            <a:normAutofit/>
          </a:bodyPr>
          <a:lstStyle/>
          <a:p>
            <a:r>
              <a:rPr lang="nl-NL" dirty="0"/>
              <a:t>Veranderingen na 1950 in het Nederlandse theater</a:t>
            </a:r>
          </a:p>
        </p:txBody>
      </p:sp>
    </p:spTree>
    <p:extLst>
      <p:ext uri="{BB962C8B-B14F-4D97-AF65-F5344CB8AC3E}">
        <p14:creationId xmlns:p14="http://schemas.microsoft.com/office/powerpoint/2010/main" val="1748619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2DF72-BFAE-BA41-9415-CD91A686E235}"/>
              </a:ext>
            </a:extLst>
          </p:cNvPr>
          <p:cNvSpPr>
            <a:spLocks noGrp="1"/>
          </p:cNvSpPr>
          <p:nvPr>
            <p:ph type="title"/>
          </p:nvPr>
        </p:nvSpPr>
        <p:spPr/>
        <p:txBody>
          <a:bodyPr/>
          <a:lstStyle/>
          <a:p>
            <a:r>
              <a:rPr lang="nl-NL" dirty="0"/>
              <a:t>3.Veranderingen vanaf 1950</a:t>
            </a:r>
          </a:p>
        </p:txBody>
      </p:sp>
    </p:spTree>
    <p:extLst>
      <p:ext uri="{BB962C8B-B14F-4D97-AF65-F5344CB8AC3E}">
        <p14:creationId xmlns:p14="http://schemas.microsoft.com/office/powerpoint/2010/main" val="1226555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8872"/>
            <a:ext cx="7772400" cy="1609344"/>
          </a:xfrm>
        </p:spPr>
        <p:txBody>
          <a:bodyPr/>
          <a:lstStyle/>
          <a:p>
            <a:r>
              <a:rPr lang="nl-NL" dirty="0"/>
              <a:t>3. Klassieke speelstijl</a:t>
            </a:r>
          </a:p>
        </p:txBody>
      </p:sp>
      <p:sp>
        <p:nvSpPr>
          <p:cNvPr id="3" name="Tijdelijke aanduiding voor inhoud 2"/>
          <p:cNvSpPr>
            <a:spLocks noGrp="1"/>
          </p:cNvSpPr>
          <p:nvPr>
            <p:ph idx="1"/>
          </p:nvPr>
        </p:nvSpPr>
        <p:spPr>
          <a:xfrm>
            <a:off x="457200" y="1324382"/>
            <a:ext cx="5590032" cy="4838358"/>
          </a:xfrm>
        </p:spPr>
        <p:txBody>
          <a:bodyPr>
            <a:normAutofit/>
          </a:bodyPr>
          <a:lstStyle/>
          <a:p>
            <a:pPr marL="0" indent="0">
              <a:buNone/>
            </a:pPr>
            <a:r>
              <a:rPr lang="nl-NL" sz="1900" dirty="0"/>
              <a:t>De toneelgeschiedenis kent vele tradities in manieren van spelen: </a:t>
            </a:r>
            <a:r>
              <a:rPr lang="nl-NL" sz="1900" b="1" dirty="0" err="1"/>
              <a:t>speelstijlen.</a:t>
            </a:r>
            <a:r>
              <a:rPr lang="nl-NL" sz="1900" dirty="0" err="1"/>
              <a:t>Vier</a:t>
            </a:r>
            <a:r>
              <a:rPr lang="nl-NL" sz="1900" dirty="0"/>
              <a:t> verschillende speelstijlen in theater en film: </a:t>
            </a:r>
          </a:p>
          <a:p>
            <a:pPr marL="0" indent="0">
              <a:buNone/>
            </a:pPr>
            <a:r>
              <a:rPr lang="nl-NL" sz="1900" dirty="0">
                <a:hlinkClick r:id="rId2"/>
              </a:rPr>
              <a:t>http://kunstalgemeen.wordpress.com/category/theater/</a:t>
            </a:r>
            <a:endParaRPr lang="nl-NL" sz="1900" dirty="0"/>
          </a:p>
          <a:p>
            <a:pPr marL="0" indent="0">
              <a:buNone/>
            </a:pPr>
            <a:endParaRPr lang="nl-NL" sz="1900" b="1" dirty="0"/>
          </a:p>
          <a:p>
            <a:pPr marL="0" indent="0">
              <a:buNone/>
            </a:pPr>
            <a:r>
              <a:rPr lang="nl-NL" sz="1900" b="1" dirty="0"/>
              <a:t>De klassieke speelstijl was tot de jaren 50 de </a:t>
            </a:r>
            <a:r>
              <a:rPr lang="nl-NL" sz="1900" b="1" dirty="0" err="1"/>
              <a:t>gebruike</a:t>
            </a:r>
            <a:r>
              <a:rPr lang="nl-NL" sz="1900" b="1" dirty="0"/>
              <a:t> stijl in de </a:t>
            </a:r>
            <a:r>
              <a:rPr lang="nl-NL" sz="1900" b="1" dirty="0" err="1"/>
              <a:t>nederlkandse</a:t>
            </a:r>
            <a:r>
              <a:rPr lang="nl-NL" sz="1900" b="1" dirty="0"/>
              <a:t> theaters </a:t>
            </a:r>
            <a:r>
              <a:rPr lang="pl-PL" sz="1900" u="sng" dirty="0">
                <a:hlinkClick r:id="rId3"/>
              </a:rPr>
              <a:t>http://www.youtube.com/watch?v=1L4</a:t>
            </a:r>
            <a:r>
              <a:rPr lang="pl-PL" sz="1900" dirty="0">
                <a:hlinkClick r:id="rId3"/>
              </a:rPr>
              <a:t>zKOJLas8</a:t>
            </a:r>
            <a:endParaRPr lang="pl-PL" sz="1900" dirty="0"/>
          </a:p>
          <a:p>
            <a:pPr marL="0" indent="0">
              <a:buNone/>
            </a:pPr>
            <a:endParaRPr lang="nl-NL" sz="1900" dirty="0"/>
          </a:p>
          <a:p>
            <a:pPr marL="0" indent="0">
              <a:buNone/>
            </a:pPr>
            <a:r>
              <a:rPr lang="nl-NL" sz="1900" dirty="0"/>
              <a:t>Voorbeeld f</a:t>
            </a:r>
            <a:r>
              <a:rPr lang="pl-PL" sz="1900" dirty="0" err="1"/>
              <a:t>ragment</a:t>
            </a:r>
            <a:r>
              <a:rPr lang="pl-PL" sz="1900" dirty="0"/>
              <a:t> van </a:t>
            </a:r>
            <a:r>
              <a:rPr lang="pl-PL" sz="1900" dirty="0" err="1"/>
              <a:t>klassieke</a:t>
            </a:r>
            <a:r>
              <a:rPr lang="pl-PL" sz="1900" dirty="0"/>
              <a:t> </a:t>
            </a:r>
            <a:r>
              <a:rPr lang="pl-PL" sz="1900" dirty="0" err="1"/>
              <a:t>speelstijl</a:t>
            </a:r>
            <a:r>
              <a:rPr lang="pl-PL" sz="1900" dirty="0"/>
              <a:t> </a:t>
            </a:r>
            <a:r>
              <a:rPr lang="pl-PL" sz="1900" dirty="0" err="1"/>
              <a:t>uit</a:t>
            </a:r>
            <a:r>
              <a:rPr lang="pl-PL" sz="1900" dirty="0"/>
              <a:t> de </a:t>
            </a:r>
            <a:r>
              <a:rPr lang="pl-PL" sz="1900" dirty="0" err="1"/>
              <a:t>Gijsbrecht</a:t>
            </a:r>
            <a:endParaRPr lang="pl-PL" sz="1900" dirty="0"/>
          </a:p>
          <a:p>
            <a:pPr marL="0" indent="0">
              <a:buNone/>
            </a:pPr>
            <a:r>
              <a:rPr lang="en-US" sz="1900" dirty="0">
                <a:hlinkClick r:id="rId4"/>
              </a:rPr>
              <a:t>http://www.youtube.com/watch?v=eaBcAIR7FHc&amp;feature=related</a:t>
            </a:r>
            <a:endParaRPr lang="en-US" sz="1900" dirty="0"/>
          </a:p>
          <a:p>
            <a:endParaRPr lang="nl-NL" sz="2200" dirty="0"/>
          </a:p>
        </p:txBody>
      </p:sp>
      <p:pic>
        <p:nvPicPr>
          <p:cNvPr id="4" name="Afbeelding 3">
            <a:extLst>
              <a:ext uri="{FF2B5EF4-FFF2-40B4-BE49-F238E27FC236}">
                <a16:creationId xmlns:a16="http://schemas.microsoft.com/office/drawing/2014/main" id="{62CC02CD-9560-D648-9C73-FADE2B8C3BBA}"/>
              </a:ext>
            </a:extLst>
          </p:cNvPr>
          <p:cNvPicPr>
            <a:picLocks noChangeAspect="1"/>
          </p:cNvPicPr>
          <p:nvPr/>
        </p:nvPicPr>
        <p:blipFill>
          <a:blip r:embed="rId5"/>
          <a:stretch>
            <a:fillRect/>
          </a:stretch>
        </p:blipFill>
        <p:spPr>
          <a:xfrm>
            <a:off x="6313458" y="1956842"/>
            <a:ext cx="2481904" cy="1650466"/>
          </a:xfrm>
          <a:prstGeom prst="rect">
            <a:avLst/>
          </a:prstGeom>
        </p:spPr>
      </p:pic>
      <p:pic>
        <p:nvPicPr>
          <p:cNvPr id="5" name="Afbeelding 4">
            <a:extLst>
              <a:ext uri="{FF2B5EF4-FFF2-40B4-BE49-F238E27FC236}">
                <a16:creationId xmlns:a16="http://schemas.microsoft.com/office/drawing/2014/main" id="{549475E7-5489-924C-A193-67149B2EBA86}"/>
              </a:ext>
            </a:extLst>
          </p:cNvPr>
          <p:cNvPicPr>
            <a:picLocks noChangeAspect="1"/>
          </p:cNvPicPr>
          <p:nvPr/>
        </p:nvPicPr>
        <p:blipFill>
          <a:blip r:embed="rId6"/>
          <a:stretch>
            <a:fillRect/>
          </a:stretch>
        </p:blipFill>
        <p:spPr>
          <a:xfrm>
            <a:off x="6313458" y="3835934"/>
            <a:ext cx="2493229" cy="1869922"/>
          </a:xfrm>
          <a:prstGeom prst="rect">
            <a:avLst/>
          </a:prstGeom>
        </p:spPr>
      </p:pic>
    </p:spTree>
    <p:extLst>
      <p:ext uri="{BB962C8B-B14F-4D97-AF65-F5344CB8AC3E}">
        <p14:creationId xmlns:p14="http://schemas.microsoft.com/office/powerpoint/2010/main" val="1435457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b="1" dirty="0"/>
            </a:br>
            <a:r>
              <a:rPr lang="nl-NL" b="1" dirty="0"/>
              <a:t>3. Absurdistisch theater</a:t>
            </a:r>
            <a:r>
              <a:rPr lang="nl-NL" b="1" u="sng" dirty="0">
                <a:solidFill>
                  <a:srgbClr val="000000"/>
                </a:solidFill>
                <a:hlinkClick r:id="rId2"/>
              </a:rPr>
              <a:t> </a:t>
            </a:r>
            <a:br>
              <a:rPr lang="nl-NL" u="sng" dirty="0">
                <a:solidFill>
                  <a:srgbClr val="000000"/>
                </a:solidFill>
              </a:rPr>
            </a:br>
            <a:endParaRPr lang="nl-NL" dirty="0"/>
          </a:p>
        </p:txBody>
      </p:sp>
      <p:sp>
        <p:nvSpPr>
          <p:cNvPr id="3" name="Tijdelijke aanduiding voor inhoud 2"/>
          <p:cNvSpPr>
            <a:spLocks noGrp="1"/>
          </p:cNvSpPr>
          <p:nvPr>
            <p:ph idx="1"/>
          </p:nvPr>
        </p:nvSpPr>
        <p:spPr>
          <a:xfrm>
            <a:off x="393192" y="1840992"/>
            <a:ext cx="4178808" cy="4523232"/>
          </a:xfrm>
        </p:spPr>
        <p:txBody>
          <a:bodyPr>
            <a:normAutofit fontScale="77500" lnSpcReduction="20000"/>
          </a:bodyPr>
          <a:lstStyle/>
          <a:p>
            <a:pPr marL="0" indent="0">
              <a:buNone/>
            </a:pPr>
            <a:r>
              <a:rPr lang="nl-NL" b="1" dirty="0"/>
              <a:t>Breken met de klassieke theaterwetten: </a:t>
            </a:r>
          </a:p>
          <a:p>
            <a:pPr marL="0" indent="0">
              <a:buNone/>
            </a:pPr>
            <a:r>
              <a:rPr lang="nl-NL" dirty="0"/>
              <a:t>het absurd theater gaat over de doelloosheid van het leven. Dat betekent eigenlijk dat het niet persé waar hoeft te zijn wat er gebeurd. Denk maar aan wat de surrealisten in de beeldende kunst doen. Dat proberen zij te doen bij de theater</a:t>
            </a:r>
          </a:p>
          <a:p>
            <a:pPr marL="0" indent="0">
              <a:buNone/>
            </a:pPr>
            <a:endParaRPr lang="nl-NL" dirty="0"/>
          </a:p>
          <a:p>
            <a:pPr marL="0" indent="0">
              <a:buNone/>
            </a:pPr>
            <a:r>
              <a:rPr lang="nl-NL" dirty="0"/>
              <a:t>Voorbeeld: </a:t>
            </a:r>
            <a:r>
              <a:rPr lang="nl-NL" b="1" dirty="0"/>
              <a:t>Wachten op </a:t>
            </a:r>
            <a:r>
              <a:rPr lang="nl-NL" b="1" dirty="0" err="1"/>
              <a:t>Godot</a:t>
            </a:r>
            <a:r>
              <a:rPr lang="nl-NL" b="1" dirty="0"/>
              <a:t> </a:t>
            </a:r>
            <a:r>
              <a:rPr lang="nl-NL" dirty="0"/>
              <a:t>van Samuel </a:t>
            </a:r>
            <a:r>
              <a:rPr lang="nl-NL" dirty="0" err="1"/>
              <a:t>Beckett</a:t>
            </a:r>
            <a:r>
              <a:rPr lang="nl-NL" dirty="0"/>
              <a:t> </a:t>
            </a:r>
            <a:r>
              <a:rPr lang="nl-NL" b="1" dirty="0"/>
              <a:t>begin jaren ‘50</a:t>
            </a:r>
          </a:p>
          <a:p>
            <a:pPr marL="0" indent="0">
              <a:buNone/>
            </a:pPr>
            <a:br>
              <a:rPr lang="nl-NL" b="1" dirty="0"/>
            </a:br>
            <a:r>
              <a:rPr lang="nl-NL" dirty="0"/>
              <a:t>Dit is een toneelstuk dat nergens over gaat. 2 mannen staan te wachten op meneer </a:t>
            </a:r>
            <a:r>
              <a:rPr lang="nl-NL" dirty="0" err="1"/>
              <a:t>Godot</a:t>
            </a:r>
            <a:r>
              <a:rPr lang="nl-NL" dirty="0"/>
              <a:t> en om de tijd te doden doen ze allerlei absurde dingen. Op een paar voorbijgangers na blijven ze alleen tot aan het eind. Hiermee </a:t>
            </a:r>
            <a:r>
              <a:rPr lang="nl-NL" b="1" dirty="0"/>
              <a:t>breekt Samuel </a:t>
            </a:r>
            <a:r>
              <a:rPr lang="nl-NL" b="1" dirty="0" err="1"/>
              <a:t>Beckett</a:t>
            </a:r>
            <a:r>
              <a:rPr lang="nl-NL" b="1" dirty="0"/>
              <a:t> met de klassieke theaterwetten </a:t>
            </a:r>
            <a:r>
              <a:rPr lang="nl-NL" dirty="0"/>
              <a:t>als een logische opbouw en betekenisvolle tekst. Tenslotte gaat het publiek ook nog twijfelen: waar ging het stuk over en wie was die </a:t>
            </a:r>
            <a:r>
              <a:rPr lang="nl-NL" dirty="0" err="1"/>
              <a:t>Godot</a:t>
            </a:r>
            <a:r>
              <a:rPr lang="nl-NL" dirty="0"/>
              <a:t>?</a:t>
            </a:r>
          </a:p>
        </p:txBody>
      </p:sp>
      <p:pic>
        <p:nvPicPr>
          <p:cNvPr id="4" name="Afbeelding 3">
            <a:extLst>
              <a:ext uri="{FF2B5EF4-FFF2-40B4-BE49-F238E27FC236}">
                <a16:creationId xmlns:a16="http://schemas.microsoft.com/office/drawing/2014/main" id="{89CD7712-40AD-F346-86AC-50E0DE1DD77C}"/>
              </a:ext>
            </a:extLst>
          </p:cNvPr>
          <p:cNvPicPr>
            <a:picLocks noChangeAspect="1"/>
          </p:cNvPicPr>
          <p:nvPr/>
        </p:nvPicPr>
        <p:blipFill>
          <a:blip r:embed="rId3"/>
          <a:stretch>
            <a:fillRect/>
          </a:stretch>
        </p:blipFill>
        <p:spPr>
          <a:xfrm>
            <a:off x="4693920" y="2313432"/>
            <a:ext cx="4315968" cy="2877312"/>
          </a:xfrm>
          <a:prstGeom prst="rect">
            <a:avLst/>
          </a:prstGeom>
        </p:spPr>
      </p:pic>
    </p:spTree>
    <p:extLst>
      <p:ext uri="{BB962C8B-B14F-4D97-AF65-F5344CB8AC3E}">
        <p14:creationId xmlns:p14="http://schemas.microsoft.com/office/powerpoint/2010/main" val="467252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b="1" dirty="0"/>
            </a:br>
            <a:r>
              <a:rPr lang="nl-NL" b="1" dirty="0"/>
              <a:t>3. Absurdistisch theater</a:t>
            </a:r>
            <a:r>
              <a:rPr lang="nl-NL" b="1" u="sng" dirty="0">
                <a:solidFill>
                  <a:srgbClr val="000000"/>
                </a:solidFill>
                <a:hlinkClick r:id="rId2"/>
              </a:rPr>
              <a:t> </a:t>
            </a:r>
            <a:br>
              <a:rPr lang="nl-NL" u="sng" dirty="0">
                <a:solidFill>
                  <a:srgbClr val="000000"/>
                </a:solidFill>
              </a:rPr>
            </a:br>
            <a:endParaRPr lang="nl-NL" dirty="0"/>
          </a:p>
        </p:txBody>
      </p:sp>
      <p:sp>
        <p:nvSpPr>
          <p:cNvPr id="3" name="Tijdelijke aanduiding voor inhoud 2"/>
          <p:cNvSpPr>
            <a:spLocks noGrp="1"/>
          </p:cNvSpPr>
          <p:nvPr>
            <p:ph idx="1"/>
          </p:nvPr>
        </p:nvSpPr>
        <p:spPr>
          <a:xfrm>
            <a:off x="3889248" y="1860804"/>
            <a:ext cx="4568952" cy="4050792"/>
          </a:xfrm>
        </p:spPr>
        <p:txBody>
          <a:bodyPr>
            <a:normAutofit/>
          </a:bodyPr>
          <a:lstStyle/>
          <a:p>
            <a:pPr marL="0" indent="0">
              <a:buNone/>
            </a:pPr>
            <a:br>
              <a:rPr lang="nl-NL" dirty="0"/>
            </a:br>
            <a:r>
              <a:rPr lang="nl-NL" dirty="0">
                <a:solidFill>
                  <a:srgbClr val="000000"/>
                </a:solidFill>
              </a:rPr>
              <a:t>Ander voorbeeld uit </a:t>
            </a:r>
            <a:r>
              <a:rPr lang="nl-NL" b="1" dirty="0">
                <a:solidFill>
                  <a:srgbClr val="000000"/>
                </a:solidFill>
              </a:rPr>
              <a:t>1989:</a:t>
            </a:r>
            <a:r>
              <a:rPr lang="nl-NL" dirty="0">
                <a:solidFill>
                  <a:srgbClr val="000000"/>
                </a:solidFill>
              </a:rPr>
              <a:t> </a:t>
            </a:r>
          </a:p>
          <a:p>
            <a:pPr marL="0" indent="0">
              <a:buNone/>
            </a:pPr>
            <a:r>
              <a:rPr lang="nl-NL" b="1" dirty="0">
                <a:solidFill>
                  <a:srgbClr val="000000"/>
                </a:solidFill>
              </a:rPr>
              <a:t>Waardenberg en de Jong, de gekkengalerij</a:t>
            </a:r>
            <a:endParaRPr lang="nl-NL" b="1" dirty="0"/>
          </a:p>
          <a:p>
            <a:pPr marL="0" indent="0">
              <a:buNone/>
            </a:pPr>
            <a:r>
              <a:rPr lang="nl-NL" dirty="0">
                <a:hlinkClick r:id="rId2"/>
              </a:rPr>
              <a:t>https://www.youtube.com/watch?v=nJlEPOzyVCY</a:t>
            </a:r>
            <a:endParaRPr lang="nl-NL" dirty="0"/>
          </a:p>
          <a:p>
            <a:pPr marL="0" indent="0">
              <a:buNone/>
            </a:pPr>
            <a:endParaRPr lang="nl-NL" dirty="0"/>
          </a:p>
          <a:p>
            <a:pPr marL="0" indent="0">
              <a:buNone/>
            </a:pPr>
            <a:r>
              <a:rPr lang="nl-NL" dirty="0"/>
              <a:t>Wat is absurd aan dit stuk?</a:t>
            </a:r>
          </a:p>
          <a:p>
            <a:pPr marL="0" indent="0">
              <a:buNone/>
            </a:pPr>
            <a:r>
              <a:rPr lang="nl-NL" dirty="0"/>
              <a:t>Let op voorstelling, theatervormgeving en spel.</a:t>
            </a:r>
          </a:p>
        </p:txBody>
      </p:sp>
      <p:pic>
        <p:nvPicPr>
          <p:cNvPr id="4" name="Afbeelding 3">
            <a:extLst>
              <a:ext uri="{FF2B5EF4-FFF2-40B4-BE49-F238E27FC236}">
                <a16:creationId xmlns:a16="http://schemas.microsoft.com/office/drawing/2014/main" id="{E41A0FFE-7E42-A14D-A852-6CFC52CEF75A}"/>
              </a:ext>
            </a:extLst>
          </p:cNvPr>
          <p:cNvPicPr>
            <a:picLocks noChangeAspect="1"/>
          </p:cNvPicPr>
          <p:nvPr/>
        </p:nvPicPr>
        <p:blipFill>
          <a:blip r:embed="rId3"/>
          <a:stretch>
            <a:fillRect/>
          </a:stretch>
        </p:blipFill>
        <p:spPr>
          <a:xfrm>
            <a:off x="685800" y="1860804"/>
            <a:ext cx="3048000" cy="2286000"/>
          </a:xfrm>
          <a:prstGeom prst="rect">
            <a:avLst/>
          </a:prstGeom>
        </p:spPr>
      </p:pic>
      <p:pic>
        <p:nvPicPr>
          <p:cNvPr id="5" name="Afbeelding 4">
            <a:extLst>
              <a:ext uri="{FF2B5EF4-FFF2-40B4-BE49-F238E27FC236}">
                <a16:creationId xmlns:a16="http://schemas.microsoft.com/office/drawing/2014/main" id="{D0520385-B40B-814D-A1F3-6E3EDC4520D6}"/>
              </a:ext>
            </a:extLst>
          </p:cNvPr>
          <p:cNvPicPr>
            <a:picLocks noChangeAspect="1"/>
          </p:cNvPicPr>
          <p:nvPr/>
        </p:nvPicPr>
        <p:blipFill>
          <a:blip r:embed="rId4"/>
          <a:stretch>
            <a:fillRect/>
          </a:stretch>
        </p:blipFill>
        <p:spPr>
          <a:xfrm>
            <a:off x="685800" y="4201668"/>
            <a:ext cx="3048000" cy="2286000"/>
          </a:xfrm>
          <a:prstGeom prst="rect">
            <a:avLst/>
          </a:prstGeom>
        </p:spPr>
      </p:pic>
    </p:spTree>
    <p:extLst>
      <p:ext uri="{BB962C8B-B14F-4D97-AF65-F5344CB8AC3E}">
        <p14:creationId xmlns:p14="http://schemas.microsoft.com/office/powerpoint/2010/main" val="143790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4152" y="496824"/>
            <a:ext cx="7772400" cy="1609344"/>
          </a:xfrm>
        </p:spPr>
        <p:txBody>
          <a:bodyPr>
            <a:normAutofit/>
          </a:bodyPr>
          <a:lstStyle/>
          <a:p>
            <a:r>
              <a:rPr lang="nl-NL" dirty="0"/>
              <a:t>3. Nederland 1960 – 1970</a:t>
            </a:r>
          </a:p>
        </p:txBody>
      </p:sp>
      <p:sp>
        <p:nvSpPr>
          <p:cNvPr id="3" name="Tijdelijke aanduiding voor inhoud 2"/>
          <p:cNvSpPr>
            <a:spLocks noGrp="1"/>
          </p:cNvSpPr>
          <p:nvPr>
            <p:ph idx="1"/>
          </p:nvPr>
        </p:nvSpPr>
        <p:spPr>
          <a:xfrm>
            <a:off x="5620512" y="1894332"/>
            <a:ext cx="3227832" cy="4050792"/>
          </a:xfrm>
        </p:spPr>
        <p:txBody>
          <a:bodyPr>
            <a:normAutofit fontScale="92500" lnSpcReduction="20000"/>
          </a:bodyPr>
          <a:lstStyle/>
          <a:p>
            <a:pPr marL="0" indent="0">
              <a:buNone/>
            </a:pPr>
            <a:r>
              <a:rPr lang="nl-NL" dirty="0"/>
              <a:t>Fragment (</a:t>
            </a:r>
            <a:r>
              <a:rPr lang="nl-NL" b="1" dirty="0"/>
              <a:t>Ank van de Moer</a:t>
            </a:r>
            <a:r>
              <a:rPr lang="nl-NL" dirty="0"/>
              <a:t>: toneelspeelster) laat een mooi voorbeeld zien van hoe er geacteerd werd </a:t>
            </a:r>
            <a:r>
              <a:rPr lang="nl-NL" b="1" dirty="0"/>
              <a:t>voor en na 1950</a:t>
            </a:r>
            <a:r>
              <a:rPr lang="nl-NL" dirty="0"/>
              <a:t>.</a:t>
            </a:r>
          </a:p>
          <a:p>
            <a:pPr marL="0" indent="0">
              <a:buNone/>
            </a:pPr>
            <a:r>
              <a:rPr lang="nl-NL" dirty="0">
                <a:hlinkClick r:id="rId2"/>
              </a:rPr>
              <a:t>https://www.youtube.com/watch?v=m-yX8Lg3pW4</a:t>
            </a:r>
            <a:endParaRPr lang="nl-NL" dirty="0"/>
          </a:p>
          <a:p>
            <a:endParaRPr lang="nl-NL" dirty="0"/>
          </a:p>
          <a:p>
            <a:pPr marL="0" indent="0">
              <a:buNone/>
            </a:pPr>
            <a:r>
              <a:rPr lang="nl-NL" b="1" dirty="0"/>
              <a:t>Actie tomaat in het toneel</a:t>
            </a:r>
            <a:r>
              <a:rPr lang="nl-NL" dirty="0"/>
              <a:t>: grote veranderingen in het toneel: protest tegen het klassieke toneel</a:t>
            </a:r>
          </a:p>
          <a:p>
            <a:pPr marL="0" indent="0">
              <a:buNone/>
            </a:pPr>
            <a:r>
              <a:rPr lang="nl-NL" dirty="0">
                <a:hlinkClick r:id="rId3"/>
              </a:rPr>
              <a:t>https://www.youtube.com/watch?v=3mPQdFB__N8</a:t>
            </a:r>
            <a:endParaRPr lang="nl-NL" dirty="0"/>
          </a:p>
          <a:p>
            <a:endParaRPr lang="nl-NL" dirty="0"/>
          </a:p>
        </p:txBody>
      </p:sp>
      <p:pic>
        <p:nvPicPr>
          <p:cNvPr id="5" name="Afbeelding 4">
            <a:extLst>
              <a:ext uri="{FF2B5EF4-FFF2-40B4-BE49-F238E27FC236}">
                <a16:creationId xmlns:a16="http://schemas.microsoft.com/office/drawing/2014/main" id="{95E3DC76-0A6F-884A-A937-EFD69C5698EA}"/>
              </a:ext>
            </a:extLst>
          </p:cNvPr>
          <p:cNvPicPr>
            <a:picLocks noChangeAspect="1"/>
          </p:cNvPicPr>
          <p:nvPr/>
        </p:nvPicPr>
        <p:blipFill>
          <a:blip r:embed="rId4"/>
          <a:stretch>
            <a:fillRect/>
          </a:stretch>
        </p:blipFill>
        <p:spPr>
          <a:xfrm>
            <a:off x="296807" y="2200656"/>
            <a:ext cx="5128633" cy="3438144"/>
          </a:xfrm>
          <a:prstGeom prst="rect">
            <a:avLst/>
          </a:prstGeom>
        </p:spPr>
      </p:pic>
      <p:sp>
        <p:nvSpPr>
          <p:cNvPr id="6" name="Rechthoek 5">
            <a:extLst>
              <a:ext uri="{FF2B5EF4-FFF2-40B4-BE49-F238E27FC236}">
                <a16:creationId xmlns:a16="http://schemas.microsoft.com/office/drawing/2014/main" id="{3A98B115-1CC8-A041-8960-36A945C1A3BA}"/>
              </a:ext>
            </a:extLst>
          </p:cNvPr>
          <p:cNvSpPr/>
          <p:nvPr/>
        </p:nvSpPr>
        <p:spPr>
          <a:xfrm>
            <a:off x="484324" y="1773412"/>
            <a:ext cx="4548233" cy="369332"/>
          </a:xfrm>
          <a:prstGeom prst="rect">
            <a:avLst/>
          </a:prstGeom>
        </p:spPr>
        <p:txBody>
          <a:bodyPr wrap="none">
            <a:spAutoFit/>
          </a:bodyPr>
          <a:lstStyle/>
          <a:p>
            <a:r>
              <a:rPr lang="nl-NL" dirty="0"/>
              <a:t>Grote veranderingen in de toneelwereld.</a:t>
            </a:r>
          </a:p>
        </p:txBody>
      </p:sp>
    </p:spTree>
    <p:extLst>
      <p:ext uri="{BB962C8B-B14F-4D97-AF65-F5344CB8AC3E}">
        <p14:creationId xmlns:p14="http://schemas.microsoft.com/office/powerpoint/2010/main" val="1774423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3. Actie tomaat</a:t>
            </a:r>
          </a:p>
        </p:txBody>
      </p:sp>
      <p:sp>
        <p:nvSpPr>
          <p:cNvPr id="3" name="Tijdelijke aanduiding voor inhoud 2"/>
          <p:cNvSpPr>
            <a:spLocks noGrp="1"/>
          </p:cNvSpPr>
          <p:nvPr>
            <p:ph idx="1"/>
          </p:nvPr>
        </p:nvSpPr>
        <p:spPr/>
        <p:txBody>
          <a:bodyPr>
            <a:normAutofit/>
          </a:bodyPr>
          <a:lstStyle/>
          <a:p>
            <a:pPr marL="0" indent="0">
              <a:buNone/>
            </a:pPr>
            <a:r>
              <a:rPr lang="nl-NL" dirty="0"/>
              <a:t>Jonge mensen </a:t>
            </a:r>
            <a:r>
              <a:rPr lang="nl-NL" b="1" dirty="0"/>
              <a:t>keren zich tegen de klassieke voorstellingen </a:t>
            </a:r>
            <a:r>
              <a:rPr lang="nl-NL" dirty="0"/>
              <a:t>in het theater: ze willen meer politiek geëngageerd toneel.</a:t>
            </a:r>
          </a:p>
          <a:p>
            <a:pPr marL="0" indent="0">
              <a:buNone/>
            </a:pPr>
            <a:r>
              <a:rPr lang="nl-NL" dirty="0"/>
              <a:t>In de toneelwereld was steeds meer kritiek op de </a:t>
            </a:r>
            <a:r>
              <a:rPr lang="nl-NL" dirty="0" err="1"/>
              <a:t>overheidbemoeienis</a:t>
            </a:r>
            <a:r>
              <a:rPr lang="nl-NL" dirty="0"/>
              <a:t>. Het subsidiesysteem zorgde voor te elitair theater dat maatschappelijk engagement miste. </a:t>
            </a:r>
          </a:p>
          <a:p>
            <a:pPr marL="0" indent="0">
              <a:buNone/>
            </a:pPr>
            <a:r>
              <a:rPr lang="nl-NL" dirty="0"/>
              <a:t>In 1969  tijdens de première van </a:t>
            </a:r>
            <a:r>
              <a:rPr lang="nl-NL" i="1" dirty="0"/>
              <a:t>De Storm</a:t>
            </a:r>
            <a:r>
              <a:rPr lang="nl-NL" dirty="0"/>
              <a:t> van </a:t>
            </a:r>
            <a:r>
              <a:rPr lang="nl-NL" dirty="0" err="1"/>
              <a:t>Shakesprear</a:t>
            </a:r>
            <a:r>
              <a:rPr lang="nl-NL" dirty="0"/>
              <a:t> door gooiden studenten van de Amsterdamse toneelschool tomaten naar de acteurs. </a:t>
            </a:r>
          </a:p>
          <a:p>
            <a:pPr marL="0" indent="0">
              <a:buNone/>
            </a:pPr>
            <a:r>
              <a:rPr lang="nl-NL" dirty="0"/>
              <a:t>Dit vond navolging en vijf maanden lang waren de theaters in de ban van Aktie Tomaat. </a:t>
            </a:r>
          </a:p>
          <a:p>
            <a:endParaRPr lang="nl-NL" dirty="0"/>
          </a:p>
        </p:txBody>
      </p:sp>
    </p:spTree>
    <p:extLst>
      <p:ext uri="{BB962C8B-B14F-4D97-AF65-F5344CB8AC3E}">
        <p14:creationId xmlns:p14="http://schemas.microsoft.com/office/powerpoint/2010/main" val="3002771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3. Locatietheater</a:t>
            </a:r>
            <a:br>
              <a:rPr lang="nl-NL" dirty="0"/>
            </a:br>
            <a:endParaRPr lang="nl-NL" sz="2200" dirty="0"/>
          </a:p>
        </p:txBody>
      </p:sp>
      <p:pic>
        <p:nvPicPr>
          <p:cNvPr id="5" name="Tijdelijke aanduiding voor inhoud 4" descr="Schermafbeelding 2016-09-08 om 12.19.40.png"/>
          <p:cNvPicPr>
            <a:picLocks noGrp="1" noChangeAspect="1"/>
          </p:cNvPicPr>
          <p:nvPr>
            <p:ph idx="1"/>
          </p:nvPr>
        </p:nvPicPr>
        <p:blipFill>
          <a:blip r:embed="rId2">
            <a:extLst>
              <a:ext uri="{28A0092B-C50C-407E-A947-70E740481C1C}">
                <a14:useLocalDpi xmlns:a14="http://schemas.microsoft.com/office/drawing/2010/main" val="0"/>
              </a:ext>
            </a:extLst>
          </a:blip>
          <a:srcRect t="12072" b="12072"/>
          <a:stretch>
            <a:fillRect/>
          </a:stretch>
        </p:blipFill>
        <p:spPr>
          <a:xfrm>
            <a:off x="748393" y="1644396"/>
            <a:ext cx="4746109" cy="2610177"/>
          </a:xfrm>
        </p:spPr>
      </p:pic>
      <p:sp>
        <p:nvSpPr>
          <p:cNvPr id="6" name="Tekstvak 5"/>
          <p:cNvSpPr txBox="1"/>
          <p:nvPr/>
        </p:nvSpPr>
        <p:spPr>
          <a:xfrm>
            <a:off x="793072" y="4487745"/>
            <a:ext cx="4656752" cy="1015663"/>
          </a:xfrm>
          <a:prstGeom prst="rect">
            <a:avLst/>
          </a:prstGeom>
          <a:noFill/>
        </p:spPr>
        <p:txBody>
          <a:bodyPr wrap="square" rtlCol="0">
            <a:spAutoFit/>
          </a:bodyPr>
          <a:lstStyle/>
          <a:p>
            <a:r>
              <a:rPr lang="nl-NL" sz="2000" dirty="0">
                <a:hlinkClick r:id="rId3"/>
              </a:rPr>
              <a:t>https://www.youtube.com/watch?v=XWMwjr7j5Xc</a:t>
            </a:r>
            <a:endParaRPr lang="nl-NL" sz="2000" dirty="0"/>
          </a:p>
          <a:p>
            <a:endParaRPr lang="nl-NL" sz="2000" b="1" dirty="0"/>
          </a:p>
        </p:txBody>
      </p:sp>
      <p:sp>
        <p:nvSpPr>
          <p:cNvPr id="7" name="Tijdelijke aanduiding voor inhoud 2">
            <a:extLst>
              <a:ext uri="{FF2B5EF4-FFF2-40B4-BE49-F238E27FC236}">
                <a16:creationId xmlns:a16="http://schemas.microsoft.com/office/drawing/2014/main" id="{21BFD850-6331-E94A-A5A8-1BA11EB69195}"/>
              </a:ext>
            </a:extLst>
          </p:cNvPr>
          <p:cNvSpPr txBox="1">
            <a:spLocks/>
          </p:cNvSpPr>
          <p:nvPr/>
        </p:nvSpPr>
        <p:spPr>
          <a:xfrm>
            <a:off x="5725553" y="1729740"/>
            <a:ext cx="3227832"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nl-NL" dirty="0"/>
              <a:t>Na actie tomaat veel verandering. </a:t>
            </a:r>
          </a:p>
          <a:p>
            <a:pPr marL="0" indent="0">
              <a:buNone/>
            </a:pPr>
            <a:r>
              <a:rPr lang="nl-NL" dirty="0"/>
              <a:t>Voorbeeld </a:t>
            </a:r>
            <a:r>
              <a:rPr lang="nl-NL" dirty="0" err="1"/>
              <a:t>Thetaergroep</a:t>
            </a:r>
            <a:r>
              <a:rPr lang="nl-NL" dirty="0"/>
              <a:t> Werktheater: improvisatie, geëngageerd, breed publiek, opzoeken van discussie. </a:t>
            </a:r>
          </a:p>
          <a:p>
            <a:pPr marL="0" indent="0">
              <a:buFont typeface="Wingdings" pitchFamily="2" charset="2"/>
              <a:buNone/>
            </a:pPr>
            <a:endParaRPr lang="nl-NL" dirty="0"/>
          </a:p>
          <a:p>
            <a:endParaRPr lang="nl-NL" dirty="0"/>
          </a:p>
        </p:txBody>
      </p:sp>
      <p:sp>
        <p:nvSpPr>
          <p:cNvPr id="3" name="Rechthoek 2">
            <a:extLst>
              <a:ext uri="{FF2B5EF4-FFF2-40B4-BE49-F238E27FC236}">
                <a16:creationId xmlns:a16="http://schemas.microsoft.com/office/drawing/2014/main" id="{3CDB57C7-1A41-7F46-A054-22273F08A248}"/>
              </a:ext>
            </a:extLst>
          </p:cNvPr>
          <p:cNvSpPr/>
          <p:nvPr/>
        </p:nvSpPr>
        <p:spPr>
          <a:xfrm>
            <a:off x="793072" y="5457366"/>
            <a:ext cx="4572000" cy="923330"/>
          </a:xfrm>
          <a:prstGeom prst="rect">
            <a:avLst/>
          </a:prstGeom>
        </p:spPr>
        <p:txBody>
          <a:bodyPr>
            <a:spAutoFit/>
          </a:bodyPr>
          <a:lstStyle/>
          <a:p>
            <a:r>
              <a:rPr lang="nl-NL" dirty="0"/>
              <a:t>Locatietheater: </a:t>
            </a:r>
            <a:r>
              <a:rPr lang="nl-NL" b="1" dirty="0"/>
              <a:t>de Camping (1978) </a:t>
            </a:r>
            <a:r>
              <a:rPr lang="nl-NL" dirty="0"/>
              <a:t>verfilming van het gebeuren is noodzaak. Waarom?</a:t>
            </a:r>
          </a:p>
        </p:txBody>
      </p:sp>
      <p:pic>
        <p:nvPicPr>
          <p:cNvPr id="4" name="Afbeelding 3">
            <a:extLst>
              <a:ext uri="{FF2B5EF4-FFF2-40B4-BE49-F238E27FC236}">
                <a16:creationId xmlns:a16="http://schemas.microsoft.com/office/drawing/2014/main" id="{7AD01E40-AB0A-4E43-A56A-2A5B85CC1252}"/>
              </a:ext>
            </a:extLst>
          </p:cNvPr>
          <p:cNvPicPr>
            <a:picLocks noChangeAspect="1"/>
          </p:cNvPicPr>
          <p:nvPr/>
        </p:nvPicPr>
        <p:blipFill>
          <a:blip r:embed="rId4"/>
          <a:stretch>
            <a:fillRect/>
          </a:stretch>
        </p:blipFill>
        <p:spPr>
          <a:xfrm>
            <a:off x="5596123" y="4466874"/>
            <a:ext cx="2764091" cy="2073068"/>
          </a:xfrm>
          <a:prstGeom prst="rect">
            <a:avLst/>
          </a:prstGeom>
        </p:spPr>
      </p:pic>
    </p:spTree>
    <p:extLst>
      <p:ext uri="{BB962C8B-B14F-4D97-AF65-F5344CB8AC3E}">
        <p14:creationId xmlns:p14="http://schemas.microsoft.com/office/powerpoint/2010/main" val="157552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877584"/>
          </a:xfrm>
        </p:spPr>
        <p:txBody>
          <a:bodyPr>
            <a:normAutofit/>
          </a:bodyPr>
          <a:lstStyle/>
          <a:p>
            <a:r>
              <a:rPr lang="nl-NL" b="1" dirty="0"/>
              <a:t>3. </a:t>
            </a:r>
            <a:r>
              <a:rPr lang="nl-NL" b="1" dirty="0" err="1"/>
              <a:t>Dogtroep</a:t>
            </a:r>
            <a:br>
              <a:rPr lang="nl-NL" sz="2200" b="1" dirty="0"/>
            </a:br>
            <a:endParaRPr lang="nl-NL" sz="2200" dirty="0"/>
          </a:p>
        </p:txBody>
      </p:sp>
      <p:sp>
        <p:nvSpPr>
          <p:cNvPr id="3" name="Tijdelijke aanduiding voor inhoud 2"/>
          <p:cNvSpPr>
            <a:spLocks noGrp="1"/>
          </p:cNvSpPr>
          <p:nvPr>
            <p:ph idx="1"/>
          </p:nvPr>
        </p:nvSpPr>
        <p:spPr>
          <a:xfrm>
            <a:off x="551688" y="1499616"/>
            <a:ext cx="5288280" cy="4050792"/>
          </a:xfrm>
        </p:spPr>
        <p:txBody>
          <a:bodyPr>
            <a:normAutofit fontScale="25000" lnSpcReduction="20000"/>
          </a:bodyPr>
          <a:lstStyle/>
          <a:p>
            <a:pPr marL="0" indent="0">
              <a:buNone/>
            </a:pPr>
            <a:r>
              <a:rPr lang="nl-NL" sz="7200" b="1" dirty="0"/>
              <a:t>Multi media theater: opgericht uit protest tegen de bestaande theaterwereld (o.a. door Paul de Leeuw): </a:t>
            </a:r>
            <a:r>
              <a:rPr lang="nl-NL" sz="7200" dirty="0"/>
              <a:t>1975 tot 2008 meer dan 250 verschillende voorstellingen en projecten</a:t>
            </a:r>
            <a:endParaRPr lang="nl-NL" sz="6600" b="1" dirty="0">
              <a:solidFill>
                <a:srgbClr val="000000"/>
              </a:solidFill>
            </a:endParaRPr>
          </a:p>
          <a:p>
            <a:pPr marL="0" indent="0">
              <a:buNone/>
            </a:pPr>
            <a:r>
              <a:rPr lang="nl-NL" sz="7200" b="1" u="sng" dirty="0">
                <a:solidFill>
                  <a:srgbClr val="000000"/>
                </a:solidFill>
              </a:rPr>
              <a:t>Kenmerken:</a:t>
            </a:r>
            <a:endParaRPr lang="nl-NL" sz="7200" u="sng" dirty="0">
              <a:solidFill>
                <a:srgbClr val="000000"/>
              </a:solidFill>
            </a:endParaRPr>
          </a:p>
          <a:p>
            <a:r>
              <a:rPr lang="nl-NL" sz="7200" dirty="0">
                <a:solidFill>
                  <a:srgbClr val="000000"/>
                </a:solidFill>
              </a:rPr>
              <a:t>Performance</a:t>
            </a:r>
          </a:p>
          <a:p>
            <a:r>
              <a:rPr lang="nl-NL" sz="7200" dirty="0">
                <a:solidFill>
                  <a:srgbClr val="000000"/>
                </a:solidFill>
              </a:rPr>
              <a:t>Interdisciplinair: meerdere kunsten werken samen: muziek en dans en toneel en beeldende kunst</a:t>
            </a:r>
          </a:p>
          <a:p>
            <a:r>
              <a:rPr lang="nl-NL" sz="7200" dirty="0">
                <a:solidFill>
                  <a:srgbClr val="000000"/>
                </a:solidFill>
              </a:rPr>
              <a:t>De locatie bepaalt wat er gespeeld wordt</a:t>
            </a:r>
          </a:p>
          <a:p>
            <a:r>
              <a:rPr lang="nl-NL" sz="7200" dirty="0">
                <a:solidFill>
                  <a:srgbClr val="000000"/>
                </a:solidFill>
              </a:rPr>
              <a:t>Optreden in het landschap: publiek heeft soms geen vaste plek maar kijkt rond</a:t>
            </a:r>
          </a:p>
          <a:p>
            <a:r>
              <a:rPr lang="nl-NL" sz="7200" dirty="0">
                <a:solidFill>
                  <a:srgbClr val="000000"/>
                </a:solidFill>
              </a:rPr>
              <a:t>Het spel wordt niet vastgelegd in een repetitie proces (tekst ligt niet van te voren vast )</a:t>
            </a:r>
          </a:p>
          <a:p>
            <a:r>
              <a:rPr lang="nl-NL" sz="7200" dirty="0">
                <a:solidFill>
                  <a:srgbClr val="000000"/>
                </a:solidFill>
              </a:rPr>
              <a:t>Improvisatie.</a:t>
            </a:r>
            <a:endParaRPr lang="nl-NL" sz="7200" b="1" dirty="0">
              <a:solidFill>
                <a:srgbClr val="000000"/>
              </a:solidFill>
            </a:endParaRPr>
          </a:p>
          <a:p>
            <a:pPr marL="0" indent="0">
              <a:buNone/>
            </a:pPr>
            <a:r>
              <a:rPr lang="nl-NL" sz="7200" b="1" dirty="0">
                <a:solidFill>
                  <a:srgbClr val="000000"/>
                </a:solidFill>
              </a:rPr>
              <a:t>Laatste voorstelling : beelden uit NOS journaal.</a:t>
            </a:r>
          </a:p>
          <a:p>
            <a:r>
              <a:rPr lang="en-US" sz="7200" dirty="0">
                <a:solidFill>
                  <a:srgbClr val="000000"/>
                </a:solidFill>
                <a:hlinkClick r:id="rId2"/>
              </a:rPr>
              <a:t>http://www.youtube.com/watch?v=w3Y7PdPkOFQ&amp;feature=related</a:t>
            </a:r>
            <a:endParaRPr lang="en-US" sz="7200" dirty="0">
              <a:solidFill>
                <a:srgbClr val="000000"/>
              </a:solidFill>
            </a:endParaRPr>
          </a:p>
          <a:p>
            <a:endParaRPr lang="pl-PL" sz="2000" dirty="0"/>
          </a:p>
          <a:p>
            <a:pPr marL="0" indent="0">
              <a:buNone/>
            </a:pPr>
            <a:endParaRPr lang="pl-PL" dirty="0"/>
          </a:p>
          <a:p>
            <a:endParaRPr lang="nl-NL" dirty="0"/>
          </a:p>
          <a:p>
            <a:endParaRPr lang="nl-NL" dirty="0"/>
          </a:p>
          <a:p>
            <a:endParaRPr lang="nl-NL" dirty="0"/>
          </a:p>
        </p:txBody>
      </p:sp>
      <p:pic>
        <p:nvPicPr>
          <p:cNvPr id="4" name="Afbeelding 3">
            <a:extLst>
              <a:ext uri="{FF2B5EF4-FFF2-40B4-BE49-F238E27FC236}">
                <a16:creationId xmlns:a16="http://schemas.microsoft.com/office/drawing/2014/main" id="{A0F41C92-9B7E-8E4F-8542-2582F24D95B2}"/>
              </a:ext>
            </a:extLst>
          </p:cNvPr>
          <p:cNvPicPr>
            <a:picLocks noChangeAspect="1"/>
          </p:cNvPicPr>
          <p:nvPr/>
        </p:nvPicPr>
        <p:blipFill>
          <a:blip r:embed="rId3"/>
          <a:stretch>
            <a:fillRect/>
          </a:stretch>
        </p:blipFill>
        <p:spPr>
          <a:xfrm>
            <a:off x="5839968" y="1213429"/>
            <a:ext cx="3112784" cy="2072894"/>
          </a:xfrm>
          <a:prstGeom prst="rect">
            <a:avLst/>
          </a:prstGeom>
        </p:spPr>
      </p:pic>
      <p:pic>
        <p:nvPicPr>
          <p:cNvPr id="5" name="Afbeelding 4">
            <a:extLst>
              <a:ext uri="{FF2B5EF4-FFF2-40B4-BE49-F238E27FC236}">
                <a16:creationId xmlns:a16="http://schemas.microsoft.com/office/drawing/2014/main" id="{8C25E98D-6EA9-7E43-9A1C-07BFADB153C1}"/>
              </a:ext>
            </a:extLst>
          </p:cNvPr>
          <p:cNvPicPr>
            <a:picLocks noChangeAspect="1"/>
          </p:cNvPicPr>
          <p:nvPr/>
        </p:nvPicPr>
        <p:blipFill>
          <a:blip r:embed="rId4"/>
          <a:stretch>
            <a:fillRect/>
          </a:stretch>
        </p:blipFill>
        <p:spPr>
          <a:xfrm>
            <a:off x="5835718" y="3377200"/>
            <a:ext cx="3117034" cy="2279888"/>
          </a:xfrm>
          <a:prstGeom prst="rect">
            <a:avLst/>
          </a:prstGeom>
        </p:spPr>
      </p:pic>
    </p:spTree>
    <p:extLst>
      <p:ext uri="{BB962C8B-B14F-4D97-AF65-F5344CB8AC3E}">
        <p14:creationId xmlns:p14="http://schemas.microsoft.com/office/powerpoint/2010/main" val="385850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2DF72-BFAE-BA41-9415-CD91A686E235}"/>
              </a:ext>
            </a:extLst>
          </p:cNvPr>
          <p:cNvSpPr>
            <a:spLocks noGrp="1"/>
          </p:cNvSpPr>
          <p:nvPr>
            <p:ph type="title"/>
          </p:nvPr>
        </p:nvSpPr>
        <p:spPr/>
        <p:txBody>
          <a:bodyPr/>
          <a:lstStyle/>
          <a:p>
            <a:r>
              <a:rPr lang="nl-NL" dirty="0"/>
              <a:t>1.herhaling</a:t>
            </a:r>
          </a:p>
        </p:txBody>
      </p:sp>
    </p:spTree>
    <p:extLst>
      <p:ext uri="{BB962C8B-B14F-4D97-AF65-F5344CB8AC3E}">
        <p14:creationId xmlns:p14="http://schemas.microsoft.com/office/powerpoint/2010/main" val="2021712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D81AA-656D-FC4E-A69C-D096F527CE9F}"/>
              </a:ext>
            </a:extLst>
          </p:cNvPr>
          <p:cNvSpPr>
            <a:spLocks noGrp="1"/>
          </p:cNvSpPr>
          <p:nvPr>
            <p:ph type="title"/>
          </p:nvPr>
        </p:nvSpPr>
        <p:spPr>
          <a:xfrm>
            <a:off x="685800" y="298606"/>
            <a:ext cx="8129016" cy="1609344"/>
          </a:xfrm>
        </p:spPr>
        <p:txBody>
          <a:bodyPr/>
          <a:lstStyle/>
          <a:p>
            <a:r>
              <a:rPr lang="nl-NL" dirty="0"/>
              <a:t>1. Tijdsbeeld jaren ‘50 en ’60 </a:t>
            </a:r>
            <a:r>
              <a:rPr lang="nl-NL" dirty="0" err="1"/>
              <a:t>nederland</a:t>
            </a:r>
            <a:endParaRPr lang="nl-NL" dirty="0"/>
          </a:p>
        </p:txBody>
      </p:sp>
      <p:sp>
        <p:nvSpPr>
          <p:cNvPr id="3" name="Tijdelijke aanduiding voor inhoud 2">
            <a:extLst>
              <a:ext uri="{FF2B5EF4-FFF2-40B4-BE49-F238E27FC236}">
                <a16:creationId xmlns:a16="http://schemas.microsoft.com/office/drawing/2014/main" id="{C6B45A0A-10B7-1D49-8099-57BC4305C426}"/>
              </a:ext>
            </a:extLst>
          </p:cNvPr>
          <p:cNvSpPr>
            <a:spLocks noGrp="1"/>
          </p:cNvSpPr>
          <p:nvPr>
            <p:ph idx="1"/>
          </p:nvPr>
        </p:nvSpPr>
        <p:spPr/>
        <p:txBody>
          <a:bodyPr/>
          <a:lstStyle/>
          <a:p>
            <a:r>
              <a:rPr lang="nl-NL" dirty="0">
                <a:hlinkClick r:id="rId2"/>
              </a:rPr>
              <a:t>https://www.youtube.com/watch?v=mHKqewUDNuM</a:t>
            </a:r>
            <a:endParaRPr lang="nl-NL" dirty="0"/>
          </a:p>
        </p:txBody>
      </p:sp>
      <p:pic>
        <p:nvPicPr>
          <p:cNvPr id="4" name="Afbeelding 3" descr="fbeeldingsresultaat voor kleding jaren 1950">
            <a:extLst>
              <a:ext uri="{FF2B5EF4-FFF2-40B4-BE49-F238E27FC236}">
                <a16:creationId xmlns:a16="http://schemas.microsoft.com/office/drawing/2014/main" id="{963698DD-1007-8B4E-B8C7-DB296A10F1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8496" y="2612439"/>
            <a:ext cx="2869684" cy="2855272"/>
          </a:xfrm>
          <a:prstGeom prst="rect">
            <a:avLst/>
          </a:prstGeom>
          <a:noFill/>
          <a:ln>
            <a:noFill/>
          </a:ln>
        </p:spPr>
      </p:pic>
      <p:pic>
        <p:nvPicPr>
          <p:cNvPr id="5" name="Tijdelijke aanduiding voor inhoud 3" descr="fbeeldingsresultaat voor kleding jaren 1950">
            <a:extLst>
              <a:ext uri="{FF2B5EF4-FFF2-40B4-BE49-F238E27FC236}">
                <a16:creationId xmlns:a16="http://schemas.microsoft.com/office/drawing/2014/main" id="{B3616F1D-7078-7D4F-96CC-630005385242}"/>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2057750" y="5123184"/>
            <a:ext cx="1650430" cy="1540048"/>
          </a:xfrm>
          <a:prstGeom prst="rect">
            <a:avLst/>
          </a:prstGeom>
          <a:noFill/>
          <a:ln>
            <a:noFill/>
          </a:ln>
        </p:spPr>
      </p:pic>
      <p:pic>
        <p:nvPicPr>
          <p:cNvPr id="6" name="Afbeelding 5" descr="fbeeldingsresultaat voor kleding jaren 1950">
            <a:extLst>
              <a:ext uri="{FF2B5EF4-FFF2-40B4-BE49-F238E27FC236}">
                <a16:creationId xmlns:a16="http://schemas.microsoft.com/office/drawing/2014/main" id="{FA180B2D-33D5-E54B-88D5-BD6B666EA76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63367" y="2612439"/>
            <a:ext cx="2666532" cy="2510744"/>
          </a:xfrm>
          <a:prstGeom prst="rect">
            <a:avLst/>
          </a:prstGeom>
          <a:noFill/>
          <a:ln>
            <a:noFill/>
          </a:ln>
        </p:spPr>
      </p:pic>
      <p:pic>
        <p:nvPicPr>
          <p:cNvPr id="7" name="Afbeelding 6" descr="fbeeldingsresultaat voor kleding jaren 1950">
            <a:extLst>
              <a:ext uri="{FF2B5EF4-FFF2-40B4-BE49-F238E27FC236}">
                <a16:creationId xmlns:a16="http://schemas.microsoft.com/office/drawing/2014/main" id="{07D1188D-21E5-9141-84C6-D0D24A1B4FA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879879" y="2642155"/>
            <a:ext cx="1996817" cy="3080189"/>
          </a:xfrm>
          <a:prstGeom prst="rect">
            <a:avLst/>
          </a:prstGeom>
          <a:noFill/>
          <a:ln>
            <a:noFill/>
          </a:ln>
        </p:spPr>
      </p:pic>
      <p:sp>
        <p:nvSpPr>
          <p:cNvPr id="9" name="Tekstvak 8">
            <a:extLst>
              <a:ext uri="{FF2B5EF4-FFF2-40B4-BE49-F238E27FC236}">
                <a16:creationId xmlns:a16="http://schemas.microsoft.com/office/drawing/2014/main" id="{3C29D455-8843-F34B-9412-7087F40A51E0}"/>
              </a:ext>
            </a:extLst>
          </p:cNvPr>
          <p:cNvSpPr txBox="1"/>
          <p:nvPr/>
        </p:nvSpPr>
        <p:spPr>
          <a:xfrm rot="20548753">
            <a:off x="186899" y="517898"/>
            <a:ext cx="2084832" cy="369332"/>
          </a:xfrm>
          <a:prstGeom prst="rect">
            <a:avLst/>
          </a:prstGeom>
          <a:noFill/>
        </p:spPr>
        <p:txBody>
          <a:bodyPr wrap="square" rtlCol="0">
            <a:spAutoFit/>
          </a:bodyPr>
          <a:lstStyle/>
          <a:p>
            <a:r>
              <a:rPr lang="nl-NL" dirty="0">
                <a:solidFill>
                  <a:srgbClr val="C00000"/>
                </a:solidFill>
              </a:rPr>
              <a:t>Herhaling</a:t>
            </a:r>
          </a:p>
        </p:txBody>
      </p:sp>
    </p:spTree>
    <p:extLst>
      <p:ext uri="{BB962C8B-B14F-4D97-AF65-F5344CB8AC3E}">
        <p14:creationId xmlns:p14="http://schemas.microsoft.com/office/powerpoint/2010/main" val="138485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87813"/>
            <a:ext cx="8177784" cy="1609344"/>
          </a:xfrm>
        </p:spPr>
        <p:txBody>
          <a:bodyPr>
            <a:normAutofit/>
          </a:bodyPr>
          <a:lstStyle/>
          <a:p>
            <a:r>
              <a:rPr lang="nl-NL" dirty="0"/>
              <a:t>1. Kenmerken massacultuur: vanaf 1960</a:t>
            </a:r>
          </a:p>
        </p:txBody>
      </p:sp>
      <p:sp>
        <p:nvSpPr>
          <p:cNvPr id="3" name="Tijdelijke aanduiding voor inhoud 2"/>
          <p:cNvSpPr>
            <a:spLocks noGrp="1"/>
          </p:cNvSpPr>
          <p:nvPr>
            <p:ph idx="1"/>
          </p:nvPr>
        </p:nvSpPr>
        <p:spPr/>
        <p:txBody>
          <a:bodyPr>
            <a:normAutofit fontScale="62500" lnSpcReduction="20000"/>
          </a:bodyPr>
          <a:lstStyle/>
          <a:p>
            <a:r>
              <a:rPr lang="nl-NL" dirty="0"/>
              <a:t>Consumptie, </a:t>
            </a:r>
          </a:p>
          <a:p>
            <a:r>
              <a:rPr lang="nl-NL" dirty="0"/>
              <a:t>Reclame</a:t>
            </a:r>
          </a:p>
          <a:p>
            <a:r>
              <a:rPr lang="nl-NL" dirty="0"/>
              <a:t>Commercie en sponsoring, subsidie</a:t>
            </a:r>
          </a:p>
          <a:p>
            <a:r>
              <a:rPr lang="nl-NL" dirty="0"/>
              <a:t>Amusement: onpersoonlijkheid, oppervlakkigheid</a:t>
            </a:r>
          </a:p>
          <a:p>
            <a:r>
              <a:rPr lang="nl-NL" dirty="0"/>
              <a:t>Welvaart / materialisme</a:t>
            </a:r>
          </a:p>
          <a:p>
            <a:r>
              <a:rPr lang="nl-NL" dirty="0"/>
              <a:t>Vermaak: meer vrije tijd</a:t>
            </a:r>
          </a:p>
          <a:p>
            <a:r>
              <a:rPr lang="nl-NL" dirty="0"/>
              <a:t>Jongerencultuur</a:t>
            </a:r>
          </a:p>
          <a:p>
            <a:r>
              <a:rPr lang="nl-NL" dirty="0"/>
              <a:t>Hollywoord – filmtheater in Europa</a:t>
            </a:r>
          </a:p>
          <a:p>
            <a:r>
              <a:rPr lang="nl-NL" dirty="0"/>
              <a:t>KUNST: </a:t>
            </a:r>
          </a:p>
          <a:p>
            <a:r>
              <a:rPr lang="nl-NL" dirty="0"/>
              <a:t>Hoge en lage kunst</a:t>
            </a:r>
          </a:p>
          <a:p>
            <a:r>
              <a:rPr lang="nl-NL" dirty="0"/>
              <a:t>Kunst: stijlcitaten en clichés</a:t>
            </a:r>
          </a:p>
          <a:p>
            <a:r>
              <a:rPr lang="nl-NL" dirty="0"/>
              <a:t>Kunst experimenteel, conceptueel, performance</a:t>
            </a:r>
          </a:p>
          <a:p>
            <a:r>
              <a:rPr lang="nl-NL" dirty="0"/>
              <a:t>Samenwerken van de kunsten: </a:t>
            </a:r>
            <a:r>
              <a:rPr lang="nl-NL" dirty="0" err="1"/>
              <a:t>multi</a:t>
            </a:r>
            <a:r>
              <a:rPr lang="nl-NL" dirty="0"/>
              <a:t> media theater</a:t>
            </a:r>
          </a:p>
          <a:p>
            <a:r>
              <a:rPr lang="nl-NL" dirty="0"/>
              <a:t>Kunsten computertechnieken</a:t>
            </a:r>
          </a:p>
        </p:txBody>
      </p:sp>
      <p:sp>
        <p:nvSpPr>
          <p:cNvPr id="4" name="Tekstvak 3">
            <a:extLst>
              <a:ext uri="{FF2B5EF4-FFF2-40B4-BE49-F238E27FC236}">
                <a16:creationId xmlns:a16="http://schemas.microsoft.com/office/drawing/2014/main" id="{A90F6ACB-8272-B942-B2E8-D8DA2075164E}"/>
              </a:ext>
            </a:extLst>
          </p:cNvPr>
          <p:cNvSpPr txBox="1"/>
          <p:nvPr/>
        </p:nvSpPr>
        <p:spPr>
          <a:xfrm rot="20548753">
            <a:off x="186899" y="517898"/>
            <a:ext cx="2084832" cy="369332"/>
          </a:xfrm>
          <a:prstGeom prst="rect">
            <a:avLst/>
          </a:prstGeom>
          <a:noFill/>
        </p:spPr>
        <p:txBody>
          <a:bodyPr wrap="square" rtlCol="0">
            <a:spAutoFit/>
          </a:bodyPr>
          <a:lstStyle/>
          <a:p>
            <a:r>
              <a:rPr lang="nl-NL" dirty="0">
                <a:solidFill>
                  <a:srgbClr val="C00000"/>
                </a:solidFill>
              </a:rPr>
              <a:t>Herhaling</a:t>
            </a:r>
          </a:p>
        </p:txBody>
      </p:sp>
    </p:spTree>
    <p:extLst>
      <p:ext uri="{BB962C8B-B14F-4D97-AF65-F5344CB8AC3E}">
        <p14:creationId xmlns:p14="http://schemas.microsoft.com/office/powerpoint/2010/main" val="206552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87813"/>
            <a:ext cx="7772400" cy="1609344"/>
          </a:xfrm>
        </p:spPr>
        <p:txBody>
          <a:bodyPr/>
          <a:lstStyle/>
          <a:p>
            <a:r>
              <a:rPr lang="nl-NL" dirty="0"/>
              <a:t>1. THEATERBEGRIPPEN Basiskennis </a:t>
            </a:r>
          </a:p>
        </p:txBody>
      </p:sp>
      <p:sp>
        <p:nvSpPr>
          <p:cNvPr id="3" name="Tijdelijke aanduiding voor inhoud 2"/>
          <p:cNvSpPr>
            <a:spLocks noGrp="1"/>
          </p:cNvSpPr>
          <p:nvPr>
            <p:ph idx="1"/>
          </p:nvPr>
        </p:nvSpPr>
        <p:spPr/>
        <p:txBody>
          <a:bodyPr>
            <a:normAutofit lnSpcReduction="10000"/>
          </a:bodyPr>
          <a:lstStyle/>
          <a:p>
            <a:r>
              <a:rPr lang="nl-NL" dirty="0"/>
              <a:t>Decor</a:t>
            </a:r>
          </a:p>
          <a:p>
            <a:r>
              <a:rPr lang="nl-NL" dirty="0"/>
              <a:t>Kostuum</a:t>
            </a:r>
          </a:p>
          <a:p>
            <a:r>
              <a:rPr lang="nl-NL" dirty="0"/>
              <a:t>Rekwisieten</a:t>
            </a:r>
          </a:p>
          <a:p>
            <a:r>
              <a:rPr lang="nl-NL" b="1" dirty="0"/>
              <a:t>Lijsttoneel</a:t>
            </a:r>
            <a:r>
              <a:rPr lang="nl-NL" dirty="0"/>
              <a:t>: verhoogd podium met gordijnen</a:t>
            </a:r>
          </a:p>
          <a:p>
            <a:r>
              <a:rPr lang="nl-NL" b="1" dirty="0"/>
              <a:t>Vlakke vloer theater</a:t>
            </a:r>
            <a:r>
              <a:rPr lang="nl-NL" dirty="0"/>
              <a:t>: stoelen tot aan het speelvlak</a:t>
            </a:r>
          </a:p>
          <a:p>
            <a:r>
              <a:rPr lang="nl-NL" dirty="0"/>
              <a:t>De vierde wand </a:t>
            </a:r>
          </a:p>
          <a:p>
            <a:r>
              <a:rPr lang="nl-NL" dirty="0"/>
              <a:t>Speelstijl</a:t>
            </a:r>
          </a:p>
          <a:p>
            <a:r>
              <a:rPr lang="nl-NL" dirty="0"/>
              <a:t>Personages</a:t>
            </a:r>
          </a:p>
          <a:p>
            <a:r>
              <a:rPr lang="nl-NL" dirty="0"/>
              <a:t>Publiek</a:t>
            </a:r>
          </a:p>
          <a:p>
            <a:r>
              <a:rPr lang="nl-NL" dirty="0"/>
              <a:t>Regisseur</a:t>
            </a:r>
          </a:p>
        </p:txBody>
      </p:sp>
      <p:sp>
        <p:nvSpPr>
          <p:cNvPr id="4" name="Tekstvak 3">
            <a:extLst>
              <a:ext uri="{FF2B5EF4-FFF2-40B4-BE49-F238E27FC236}">
                <a16:creationId xmlns:a16="http://schemas.microsoft.com/office/drawing/2014/main" id="{D1D6D5A2-8587-F441-AA82-7DB953A0742E}"/>
              </a:ext>
            </a:extLst>
          </p:cNvPr>
          <p:cNvSpPr txBox="1"/>
          <p:nvPr/>
        </p:nvSpPr>
        <p:spPr>
          <a:xfrm rot="20548753">
            <a:off x="186899" y="517898"/>
            <a:ext cx="2084832" cy="369332"/>
          </a:xfrm>
          <a:prstGeom prst="rect">
            <a:avLst/>
          </a:prstGeom>
          <a:noFill/>
        </p:spPr>
        <p:txBody>
          <a:bodyPr wrap="square" rtlCol="0">
            <a:spAutoFit/>
          </a:bodyPr>
          <a:lstStyle/>
          <a:p>
            <a:r>
              <a:rPr lang="nl-NL" dirty="0">
                <a:solidFill>
                  <a:srgbClr val="C00000"/>
                </a:solidFill>
              </a:rPr>
              <a:t>Herhaling</a:t>
            </a:r>
          </a:p>
        </p:txBody>
      </p:sp>
    </p:spTree>
    <p:extLst>
      <p:ext uri="{BB962C8B-B14F-4D97-AF65-F5344CB8AC3E}">
        <p14:creationId xmlns:p14="http://schemas.microsoft.com/office/powerpoint/2010/main" val="2407042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2DF72-BFAE-BA41-9415-CD91A686E235}"/>
              </a:ext>
            </a:extLst>
          </p:cNvPr>
          <p:cNvSpPr>
            <a:spLocks noGrp="1"/>
          </p:cNvSpPr>
          <p:nvPr>
            <p:ph type="title"/>
          </p:nvPr>
        </p:nvSpPr>
        <p:spPr/>
        <p:txBody>
          <a:bodyPr/>
          <a:lstStyle/>
          <a:p>
            <a:r>
              <a:rPr lang="nl-NL" dirty="0"/>
              <a:t>2.Het theatergebouw</a:t>
            </a:r>
          </a:p>
        </p:txBody>
      </p:sp>
    </p:spTree>
    <p:extLst>
      <p:ext uri="{BB962C8B-B14F-4D97-AF65-F5344CB8AC3E}">
        <p14:creationId xmlns:p14="http://schemas.microsoft.com/office/powerpoint/2010/main" val="4019912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4488"/>
            <a:ext cx="7772400" cy="1609344"/>
          </a:xfrm>
        </p:spPr>
        <p:txBody>
          <a:bodyPr/>
          <a:lstStyle/>
          <a:p>
            <a:r>
              <a:rPr lang="nl-NL" dirty="0"/>
              <a:t>2. GESCHIEDENIS VAN HET THEATER</a:t>
            </a:r>
          </a:p>
        </p:txBody>
      </p:sp>
      <p:pic>
        <p:nvPicPr>
          <p:cNvPr id="4" name="Tijdelijke aanduiding voor inhoud 3"/>
          <p:cNvPicPr>
            <a:picLocks noGrp="1" noChangeAspect="1"/>
          </p:cNvPicPr>
          <p:nvPr>
            <p:ph idx="1"/>
          </p:nvPr>
        </p:nvPicPr>
        <p:blipFill>
          <a:blip r:embed="rId2"/>
          <a:srcRect t="9161" b="9161"/>
          <a:stretch>
            <a:fillRect/>
          </a:stretch>
        </p:blipFill>
        <p:spPr>
          <a:xfrm>
            <a:off x="457200" y="1417637"/>
            <a:ext cx="3889914" cy="2139303"/>
          </a:xfrm>
        </p:spPr>
      </p:pic>
      <p:pic>
        <p:nvPicPr>
          <p:cNvPr id="5" name="Afbeelding 4"/>
          <p:cNvPicPr>
            <a:picLocks noChangeAspect="1"/>
          </p:cNvPicPr>
          <p:nvPr/>
        </p:nvPicPr>
        <p:blipFill>
          <a:blip r:embed="rId3"/>
          <a:stretch>
            <a:fillRect/>
          </a:stretch>
        </p:blipFill>
        <p:spPr>
          <a:xfrm>
            <a:off x="4575053" y="1417638"/>
            <a:ext cx="2737972" cy="2055365"/>
          </a:xfrm>
          <a:prstGeom prst="rect">
            <a:avLst/>
          </a:prstGeom>
        </p:spPr>
      </p:pic>
      <p:pic>
        <p:nvPicPr>
          <p:cNvPr id="7" name="Afbeelding 6"/>
          <p:cNvPicPr>
            <a:picLocks noChangeAspect="1"/>
          </p:cNvPicPr>
          <p:nvPr/>
        </p:nvPicPr>
        <p:blipFill>
          <a:blip r:embed="rId4"/>
          <a:stretch>
            <a:fillRect/>
          </a:stretch>
        </p:blipFill>
        <p:spPr>
          <a:xfrm>
            <a:off x="457200" y="3836997"/>
            <a:ext cx="3702401" cy="2776801"/>
          </a:xfrm>
          <a:prstGeom prst="rect">
            <a:avLst/>
          </a:prstGeom>
        </p:spPr>
      </p:pic>
      <p:sp>
        <p:nvSpPr>
          <p:cNvPr id="9" name="Tekstvak 8"/>
          <p:cNvSpPr txBox="1"/>
          <p:nvPr/>
        </p:nvSpPr>
        <p:spPr>
          <a:xfrm>
            <a:off x="4620773" y="3836997"/>
            <a:ext cx="4066027" cy="2031325"/>
          </a:xfrm>
          <a:prstGeom prst="rect">
            <a:avLst/>
          </a:prstGeom>
          <a:noFill/>
        </p:spPr>
        <p:txBody>
          <a:bodyPr wrap="square" rtlCol="0">
            <a:spAutoFit/>
          </a:bodyPr>
          <a:lstStyle/>
          <a:p>
            <a:r>
              <a:rPr lang="nl-NL" sz="2400" b="1" dirty="0"/>
              <a:t>Waar komt de vorm van de theaterzaal vandaan?</a:t>
            </a:r>
          </a:p>
          <a:p>
            <a:endParaRPr lang="nl-NL" sz="2400" b="1" dirty="0"/>
          </a:p>
          <a:p>
            <a:r>
              <a:rPr lang="nl-NL" dirty="0"/>
              <a:t>Grieken: stapelen/bergwand</a:t>
            </a:r>
          </a:p>
          <a:p>
            <a:r>
              <a:rPr lang="nl-NL" dirty="0"/>
              <a:t>Romeinen: metselen, beton, gewelven.</a:t>
            </a:r>
          </a:p>
        </p:txBody>
      </p:sp>
    </p:spTree>
    <p:extLst>
      <p:ext uri="{BB962C8B-B14F-4D97-AF65-F5344CB8AC3E}">
        <p14:creationId xmlns:p14="http://schemas.microsoft.com/office/powerpoint/2010/main" val="286193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9831" y="0"/>
            <a:ext cx="7772400" cy="1609344"/>
          </a:xfrm>
        </p:spPr>
        <p:txBody>
          <a:bodyPr>
            <a:normAutofit/>
          </a:bodyPr>
          <a:lstStyle/>
          <a:p>
            <a:r>
              <a:rPr lang="nl-NL" dirty="0"/>
              <a:t>2. vlakke vloer of lijsttoneel? </a:t>
            </a:r>
            <a:br>
              <a:rPr lang="nl-NL" sz="2000" b="1" dirty="0"/>
            </a:br>
            <a:endParaRPr lang="nl-NL" sz="2000" dirty="0"/>
          </a:p>
        </p:txBody>
      </p:sp>
      <p:pic>
        <p:nvPicPr>
          <p:cNvPr id="4" name="Tijdelijke aanduiding voor inhoud 3"/>
          <p:cNvPicPr>
            <a:picLocks noGrp="1" noChangeAspect="1"/>
          </p:cNvPicPr>
          <p:nvPr>
            <p:ph idx="1"/>
          </p:nvPr>
        </p:nvPicPr>
        <p:blipFill>
          <a:blip r:embed="rId2"/>
          <a:srcRect t="9296" b="9296"/>
          <a:stretch>
            <a:fillRect/>
          </a:stretch>
        </p:blipFill>
        <p:spPr>
          <a:xfrm>
            <a:off x="4717272" y="1237290"/>
            <a:ext cx="3709083" cy="2039853"/>
          </a:xfrm>
        </p:spPr>
      </p:pic>
      <p:pic>
        <p:nvPicPr>
          <p:cNvPr id="5" name="Afbeelding 4"/>
          <p:cNvPicPr>
            <a:picLocks noChangeAspect="1"/>
          </p:cNvPicPr>
          <p:nvPr/>
        </p:nvPicPr>
        <p:blipFill>
          <a:blip r:embed="rId3"/>
          <a:stretch>
            <a:fillRect/>
          </a:stretch>
        </p:blipFill>
        <p:spPr>
          <a:xfrm>
            <a:off x="457200" y="3728198"/>
            <a:ext cx="3987602" cy="2660818"/>
          </a:xfrm>
          <a:prstGeom prst="rect">
            <a:avLst/>
          </a:prstGeom>
        </p:spPr>
      </p:pic>
      <p:pic>
        <p:nvPicPr>
          <p:cNvPr id="7" name="Afbeelding 6"/>
          <p:cNvPicPr>
            <a:picLocks noChangeAspect="1"/>
          </p:cNvPicPr>
          <p:nvPr/>
        </p:nvPicPr>
        <p:blipFill>
          <a:blip r:embed="rId4"/>
          <a:stretch>
            <a:fillRect/>
          </a:stretch>
        </p:blipFill>
        <p:spPr>
          <a:xfrm>
            <a:off x="4771808" y="3746398"/>
            <a:ext cx="3654547" cy="2430926"/>
          </a:xfrm>
          <a:prstGeom prst="rect">
            <a:avLst/>
          </a:prstGeom>
        </p:spPr>
      </p:pic>
      <p:pic>
        <p:nvPicPr>
          <p:cNvPr id="3" name="Afbeelding 2"/>
          <p:cNvPicPr>
            <a:picLocks noChangeAspect="1"/>
          </p:cNvPicPr>
          <p:nvPr/>
        </p:nvPicPr>
        <p:blipFill>
          <a:blip r:embed="rId5"/>
          <a:stretch>
            <a:fillRect/>
          </a:stretch>
        </p:blipFill>
        <p:spPr>
          <a:xfrm>
            <a:off x="457200" y="1237290"/>
            <a:ext cx="3397589" cy="2279216"/>
          </a:xfrm>
          <a:prstGeom prst="rect">
            <a:avLst/>
          </a:prstGeom>
        </p:spPr>
      </p:pic>
    </p:spTree>
    <p:extLst>
      <p:ext uri="{BB962C8B-B14F-4D97-AF65-F5344CB8AC3E}">
        <p14:creationId xmlns:p14="http://schemas.microsoft.com/office/powerpoint/2010/main" val="3273881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www.studentunion.utwente.nl/content/afbeeldingen/dsc_0005_10x15_web.jpg"/>
          <p:cNvPicPr>
            <a:picLocks noGrp="1"/>
          </p:cNvPicPr>
          <p:nvPr>
            <p:ph idx="1"/>
          </p:nvPr>
        </p:nvPicPr>
        <p:blipFill>
          <a:blip r:embed="rId2">
            <a:extLst>
              <a:ext uri="{28A0092B-C50C-407E-A947-70E740481C1C}">
                <a14:useLocalDpi xmlns:a14="http://schemas.microsoft.com/office/drawing/2010/main" val="0"/>
              </a:ext>
            </a:extLst>
          </a:blip>
          <a:srcRect t="8915" b="8915"/>
          <a:stretch>
            <a:fillRect/>
          </a:stretch>
        </p:blipFill>
        <p:spPr bwMode="auto">
          <a:xfrm>
            <a:off x="457199" y="3245971"/>
            <a:ext cx="5928387" cy="3563514"/>
          </a:xfrm>
          <a:prstGeom prst="rect">
            <a:avLst/>
          </a:prstGeom>
          <a:noFill/>
          <a:ln>
            <a:noFill/>
          </a:ln>
        </p:spPr>
      </p:pic>
      <p:pic>
        <p:nvPicPr>
          <p:cNvPr id="5" name="Afbeelding 4"/>
          <p:cNvPicPr>
            <a:picLocks noChangeAspect="1"/>
          </p:cNvPicPr>
          <p:nvPr/>
        </p:nvPicPr>
        <p:blipFill>
          <a:blip r:embed="rId3"/>
          <a:stretch>
            <a:fillRect/>
          </a:stretch>
        </p:blipFill>
        <p:spPr>
          <a:xfrm>
            <a:off x="5564941" y="274638"/>
            <a:ext cx="3438461" cy="2586320"/>
          </a:xfrm>
          <a:prstGeom prst="rect">
            <a:avLst/>
          </a:prstGeom>
        </p:spPr>
      </p:pic>
      <p:sp>
        <p:nvSpPr>
          <p:cNvPr id="6" name="Titel 5">
            <a:extLst>
              <a:ext uri="{FF2B5EF4-FFF2-40B4-BE49-F238E27FC236}">
                <a16:creationId xmlns:a16="http://schemas.microsoft.com/office/drawing/2014/main" id="{8EABCD28-3AD9-DA47-946F-A28707AE8F37}"/>
              </a:ext>
            </a:extLst>
          </p:cNvPr>
          <p:cNvSpPr>
            <a:spLocks noGrp="1"/>
          </p:cNvSpPr>
          <p:nvPr>
            <p:ph type="title"/>
          </p:nvPr>
        </p:nvSpPr>
        <p:spPr>
          <a:xfrm>
            <a:off x="307848" y="93291"/>
            <a:ext cx="7772400" cy="1609344"/>
          </a:xfrm>
        </p:spPr>
        <p:txBody>
          <a:bodyPr/>
          <a:lstStyle/>
          <a:p>
            <a:r>
              <a:rPr lang="nl-NL" dirty="0"/>
              <a:t>2. </a:t>
            </a:r>
            <a:r>
              <a:rPr lang="nl-NL" dirty="0" err="1"/>
              <a:t>Vlakkevloertheater</a:t>
            </a:r>
            <a:endParaRPr lang="nl-NL" dirty="0"/>
          </a:p>
        </p:txBody>
      </p:sp>
      <p:sp>
        <p:nvSpPr>
          <p:cNvPr id="7" name="Rechthoek 6">
            <a:extLst>
              <a:ext uri="{FF2B5EF4-FFF2-40B4-BE49-F238E27FC236}">
                <a16:creationId xmlns:a16="http://schemas.microsoft.com/office/drawing/2014/main" id="{E0556C19-5634-AA4B-A47D-6C2106693BAD}"/>
              </a:ext>
            </a:extLst>
          </p:cNvPr>
          <p:cNvSpPr/>
          <p:nvPr/>
        </p:nvSpPr>
        <p:spPr>
          <a:xfrm>
            <a:off x="307848" y="1576137"/>
            <a:ext cx="4572000" cy="1200329"/>
          </a:xfrm>
          <a:prstGeom prst="rect">
            <a:avLst/>
          </a:prstGeom>
        </p:spPr>
        <p:txBody>
          <a:bodyPr>
            <a:spAutoFit/>
          </a:bodyPr>
          <a:lstStyle/>
          <a:p>
            <a:r>
              <a:rPr lang="nl-NL" b="1" dirty="0"/>
              <a:t>Vlakke vloer theater</a:t>
            </a:r>
            <a:br>
              <a:rPr lang="nl-NL" dirty="0"/>
            </a:br>
            <a:r>
              <a:rPr lang="nl-NL" dirty="0"/>
              <a:t>Voorbeeld “ theater achterom” Hilversum</a:t>
            </a:r>
            <a:br>
              <a:rPr lang="nl-NL" dirty="0"/>
            </a:br>
            <a:br>
              <a:rPr lang="nl-NL" dirty="0"/>
            </a:br>
            <a:r>
              <a:rPr lang="nl-NL" b="1" dirty="0"/>
              <a:t>Wat zijn de voordelen ?</a:t>
            </a:r>
            <a:endParaRPr lang="nl-NL" dirty="0"/>
          </a:p>
        </p:txBody>
      </p:sp>
    </p:spTree>
    <p:extLst>
      <p:ext uri="{BB962C8B-B14F-4D97-AF65-F5344CB8AC3E}">
        <p14:creationId xmlns:p14="http://schemas.microsoft.com/office/powerpoint/2010/main" val="35006262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uttype">
  <a:themeElements>
    <a:clrScheme name="Hout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out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out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{319023FB-19E0-A24C-9762-0817DE1BC025}tf10001070</Template>
  <TotalTime>1857</TotalTime>
  <Words>664</Words>
  <Application>Microsoft Macintosh PowerPoint</Application>
  <PresentationFormat>Diavoorstelling (4:3)</PresentationFormat>
  <Paragraphs>96</Paragraphs>
  <Slides>17</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Calibri</vt:lpstr>
      <vt:lpstr>Rockwell</vt:lpstr>
      <vt:lpstr>Rockwell Condensed</vt:lpstr>
      <vt:lpstr>Rockwell Extra Bold</vt:lpstr>
      <vt:lpstr>Wingdings</vt:lpstr>
      <vt:lpstr>Houttype</vt:lpstr>
      <vt:lpstr>Les 7: THEATER  </vt:lpstr>
      <vt:lpstr>1.herhaling</vt:lpstr>
      <vt:lpstr>1. Tijdsbeeld jaren ‘50 en ’60 nederland</vt:lpstr>
      <vt:lpstr>1. Kenmerken massacultuur: vanaf 1960</vt:lpstr>
      <vt:lpstr>1. THEATERBEGRIPPEN Basiskennis </vt:lpstr>
      <vt:lpstr>2.Het theatergebouw</vt:lpstr>
      <vt:lpstr>2. GESCHIEDENIS VAN HET THEATER</vt:lpstr>
      <vt:lpstr>2. vlakke vloer of lijsttoneel?  </vt:lpstr>
      <vt:lpstr>2. Vlakkevloertheater</vt:lpstr>
      <vt:lpstr>3.Veranderingen vanaf 1950</vt:lpstr>
      <vt:lpstr>3. Klassieke speelstijl</vt:lpstr>
      <vt:lpstr> 3. Absurdistisch theater  </vt:lpstr>
      <vt:lpstr> 3. Absurdistisch theater  </vt:lpstr>
      <vt:lpstr>3. Nederland 1960 – 1970</vt:lpstr>
      <vt:lpstr>3. Actie tomaat</vt:lpstr>
      <vt:lpstr>3. Locatietheater </vt:lpstr>
      <vt:lpstr>3. Dogtroep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THEATER</dc:title>
  <dc:creator>Gebruiker</dc:creator>
  <cp:lastModifiedBy>mandy habets</cp:lastModifiedBy>
  <cp:revision>50</cp:revision>
  <dcterms:created xsi:type="dcterms:W3CDTF">2012-03-17T14:43:17Z</dcterms:created>
  <dcterms:modified xsi:type="dcterms:W3CDTF">2019-06-12T20:11:07Z</dcterms:modified>
</cp:coreProperties>
</file>